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5"/>
  </p:notesMasterIdLst>
  <p:sldIdLst>
    <p:sldId id="257" r:id="rId2"/>
    <p:sldId id="271" r:id="rId3"/>
    <p:sldId id="279" r:id="rId4"/>
    <p:sldId id="281" r:id="rId5"/>
    <p:sldId id="280" r:id="rId6"/>
    <p:sldId id="282" r:id="rId7"/>
    <p:sldId id="283" r:id="rId8"/>
    <p:sldId id="285" r:id="rId9"/>
    <p:sldId id="284" r:id="rId10"/>
    <p:sldId id="276" r:id="rId11"/>
    <p:sldId id="278" r:id="rId12"/>
    <p:sldId id="286" r:id="rId13"/>
    <p:sldId id="265" r:id="rId14"/>
  </p:sldIdLst>
  <p:sldSz cx="9144000" cy="6858000" type="screen4x3"/>
  <p:notesSz cx="9144000" cy="6858000"/>
  <p:defaultTextStyle>
    <a:defPPr>
      <a:defRPr lang="en-US"/>
    </a:defPPr>
    <a:lvl1pPr marL="0" algn="l" defTabSz="9143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62" algn="l" defTabSz="9143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24" algn="l" defTabSz="9143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85" algn="l" defTabSz="9143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47" algn="l" defTabSz="9143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09" algn="l" defTabSz="9143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71" algn="l" defTabSz="9143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33" algn="l" defTabSz="9143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95" algn="l" defTabSz="9143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423AFA9-213D-E747-B949-603A44DF2805}">
          <p14:sldIdLst>
            <p14:sldId id="257"/>
            <p14:sldId id="271"/>
            <p14:sldId id="279"/>
            <p14:sldId id="281"/>
            <p14:sldId id="280"/>
            <p14:sldId id="282"/>
            <p14:sldId id="283"/>
            <p14:sldId id="285"/>
            <p14:sldId id="284"/>
            <p14:sldId id="276"/>
            <p14:sldId id="278"/>
            <p14:sldId id="286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100965"/>
    <a:srgbClr val="E7DDB6"/>
    <a:srgbClr val="000000"/>
    <a:srgbClr val="030217"/>
    <a:srgbClr val="090537"/>
    <a:srgbClr val="080432"/>
    <a:srgbClr val="988749"/>
    <a:srgbClr val="130B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 autoAdjust="0"/>
    <p:restoredTop sz="86385" autoAdjust="0"/>
  </p:normalViewPr>
  <p:slideViewPr>
    <p:cSldViewPr snapToGrid="0" snapToObjects="1">
      <p:cViewPr varScale="1">
        <p:scale>
          <a:sx n="108" d="100"/>
          <a:sy n="108" d="100"/>
        </p:scale>
        <p:origin x="200" y="6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6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32" d="100"/>
          <a:sy n="132" d="100"/>
        </p:scale>
        <p:origin x="2600" y="176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BA24EF-7647-0A4F-ABCA-7C7A4E8F9C00}" type="datetimeFigureOut">
              <a:rPr lang="en-US" smtClean="0"/>
              <a:t>11/11/16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DFC668-66E4-1C45-9F70-5BE36060B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86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16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62" algn="l" defTabSz="45716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24" algn="l" defTabSz="45716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85" algn="l" defTabSz="45716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47" algn="l" defTabSz="45716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09" algn="l" defTabSz="45716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71" algn="l" defTabSz="45716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33" algn="l" defTabSz="45716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95" algn="l" defTabSz="45716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FC668-66E4-1C45-9F70-5BE36060B76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1359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16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FC668-66E4-1C45-9F70-5BE36060B76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7644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16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FC668-66E4-1C45-9F70-5BE36060B76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603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FC668-66E4-1C45-9F70-5BE36060B76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9691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FC668-66E4-1C45-9F70-5BE36060B76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135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FC668-66E4-1C45-9F70-5BE36060B76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1359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FC668-66E4-1C45-9F70-5BE36060B76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557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FC668-66E4-1C45-9F70-5BE36060B76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6220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FC668-66E4-1C45-9F70-5BE36060B76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0503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FC668-66E4-1C45-9F70-5BE36060B76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2526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FC668-66E4-1C45-9F70-5BE36060B76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9720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16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FC668-66E4-1C45-9F70-5BE36060B76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9957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FC668-66E4-1C45-9F70-5BE36060B76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64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Click to </a:t>
            </a:r>
            <a:r>
              <a:rPr lang="fr-FR" dirty="0" err="1" smtClean="0"/>
              <a:t>edit</a:t>
            </a:r>
            <a:r>
              <a:rPr lang="fr-FR" dirty="0" smtClean="0"/>
              <a:t> Master </a:t>
            </a:r>
            <a:r>
              <a:rPr lang="fr-FR" dirty="0" err="1" smtClean="0"/>
              <a:t>subtitle</a:t>
            </a:r>
            <a:r>
              <a:rPr lang="fr-FR" dirty="0" smtClean="0"/>
              <a:t>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Friday, November 11,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1" y="2178975"/>
            <a:ext cx="7828637" cy="0"/>
          </a:xfrm>
          <a:prstGeom prst="line">
            <a:avLst/>
          </a:prstGeom>
          <a:ln w="19050">
            <a:solidFill>
              <a:srgbClr val="9887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Friday, November 11,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Friday, November 11,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1388"/>
            <a:ext cx="8229600" cy="672612"/>
          </a:xfrm>
        </p:spPr>
        <p:txBody>
          <a:bodyPr/>
          <a:lstStyle/>
          <a:p>
            <a:r>
              <a:rPr lang="fr-FR" dirty="0" smtClean="0"/>
              <a:t>Click to </a:t>
            </a:r>
            <a:r>
              <a:rPr lang="fr-FR" dirty="0" err="1" smtClean="0"/>
              <a:t>edit</a:t>
            </a:r>
            <a:r>
              <a:rPr lang="fr-FR" dirty="0" smtClean="0"/>
              <a:t> Master </a:t>
            </a:r>
            <a:r>
              <a:rPr lang="fr-FR" dirty="0" err="1" smtClean="0"/>
              <a:t>title</a:t>
            </a:r>
            <a:r>
              <a:rPr lang="fr-FR" dirty="0" smtClean="0"/>
              <a:t>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655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0886"/>
            <a:ext cx="8229600" cy="808097"/>
          </a:xfrm>
        </p:spPr>
        <p:txBody>
          <a:bodyPr/>
          <a:lstStyle/>
          <a:p>
            <a:r>
              <a:rPr lang="fr-FR" dirty="0" smtClean="0"/>
              <a:t>Click to </a:t>
            </a:r>
            <a:r>
              <a:rPr lang="fr-FR" dirty="0" err="1" smtClean="0"/>
              <a:t>edit</a:t>
            </a:r>
            <a:r>
              <a:rPr lang="fr-FR" dirty="0" smtClean="0"/>
              <a:t> Master </a:t>
            </a:r>
            <a:r>
              <a:rPr lang="fr-FR" dirty="0" err="1" smtClean="0"/>
              <a:t>title</a:t>
            </a:r>
            <a:r>
              <a:rPr lang="fr-FR" dirty="0" smtClean="0"/>
              <a:t>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87333"/>
            <a:ext cx="8229600" cy="4689902"/>
          </a:xfrm>
        </p:spPr>
        <p:txBody>
          <a:bodyPr/>
          <a:lstStyle/>
          <a:p>
            <a:pPr lvl="0"/>
            <a:r>
              <a:rPr lang="fr-FR" dirty="0" smtClean="0"/>
              <a:t>Click to </a:t>
            </a:r>
            <a:r>
              <a:rPr lang="fr-FR" dirty="0" err="1" smtClean="0"/>
              <a:t>edit</a:t>
            </a:r>
            <a:r>
              <a:rPr lang="fr-FR" dirty="0" smtClean="0"/>
              <a:t> Master </a:t>
            </a:r>
            <a:r>
              <a:rPr lang="fr-FR" dirty="0" err="1" smtClean="0"/>
              <a:t>text</a:t>
            </a:r>
            <a:r>
              <a:rPr lang="fr-FR" dirty="0" smtClean="0"/>
              <a:t> styles</a:t>
            </a:r>
          </a:p>
          <a:p>
            <a:pPr lvl="1"/>
            <a:r>
              <a:rPr lang="fr-FR" dirty="0" smtClean="0"/>
              <a:t>Second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2"/>
            <a:r>
              <a:rPr lang="fr-FR" dirty="0" err="1" smtClean="0"/>
              <a:t>Third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3"/>
            <a:r>
              <a:rPr lang="fr-FR" dirty="0" err="1" smtClean="0"/>
              <a:t>Fourth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4"/>
            <a:r>
              <a:rPr lang="fr-FR" dirty="0" err="1" smtClean="0"/>
              <a:t>Fifth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562819" y="1038982"/>
            <a:ext cx="7648562" cy="0"/>
          </a:xfrm>
          <a:prstGeom prst="line">
            <a:avLst/>
          </a:prstGeom>
          <a:ln w="19050">
            <a:solidFill>
              <a:srgbClr val="9887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fr-F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1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9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Friday, November 11,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Friday, November 11,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162" indent="0">
              <a:buNone/>
              <a:defRPr sz="2000" b="1"/>
            </a:lvl2pPr>
            <a:lvl3pPr marL="914324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09" indent="0">
              <a:buNone/>
              <a:defRPr sz="1600" b="1"/>
            </a:lvl6pPr>
            <a:lvl7pPr marL="2742971" indent="0">
              <a:buNone/>
              <a:defRPr sz="1600" b="1"/>
            </a:lvl7pPr>
            <a:lvl8pPr marL="3200133" indent="0">
              <a:buNone/>
              <a:defRPr sz="1600" b="1"/>
            </a:lvl8pPr>
            <a:lvl9pPr marL="3657295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162" indent="0">
              <a:buNone/>
              <a:defRPr sz="2000" b="1"/>
            </a:lvl2pPr>
            <a:lvl3pPr marL="914324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09" indent="0">
              <a:buNone/>
              <a:defRPr sz="1600" b="1"/>
            </a:lvl6pPr>
            <a:lvl7pPr marL="2742971" indent="0">
              <a:buNone/>
              <a:defRPr sz="1600" b="1"/>
            </a:lvl7pPr>
            <a:lvl8pPr marL="3200133" indent="0">
              <a:buNone/>
              <a:defRPr sz="1600" b="1"/>
            </a:lvl8pPr>
            <a:lvl9pPr marL="3657295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Friday, November 11, 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Friday, November 11, 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Friday, November 11, 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3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4" indent="0">
              <a:buNone/>
              <a:defRPr sz="1000"/>
            </a:lvl3pPr>
            <a:lvl4pPr marL="1371485" indent="0">
              <a:buNone/>
              <a:defRPr sz="900"/>
            </a:lvl4pPr>
            <a:lvl5pPr marL="1828647" indent="0">
              <a:buNone/>
              <a:defRPr sz="900"/>
            </a:lvl5pPr>
            <a:lvl6pPr marL="2285809" indent="0">
              <a:buNone/>
              <a:defRPr sz="900"/>
            </a:lvl6pPr>
            <a:lvl7pPr marL="2742971" indent="0">
              <a:buNone/>
              <a:defRPr sz="900"/>
            </a:lvl7pPr>
            <a:lvl8pPr marL="3200133" indent="0">
              <a:buNone/>
              <a:defRPr sz="900"/>
            </a:lvl8pPr>
            <a:lvl9pPr marL="3657295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Friday, November 11,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162" indent="0">
              <a:buNone/>
              <a:defRPr sz="2800"/>
            </a:lvl2pPr>
            <a:lvl3pPr marL="914324" indent="0">
              <a:buNone/>
              <a:defRPr sz="2400"/>
            </a:lvl3pPr>
            <a:lvl4pPr marL="1371485" indent="0">
              <a:buNone/>
              <a:defRPr sz="2000"/>
            </a:lvl4pPr>
            <a:lvl5pPr marL="1828647" indent="0">
              <a:buNone/>
              <a:defRPr sz="2000"/>
            </a:lvl5pPr>
            <a:lvl6pPr marL="2285809" indent="0">
              <a:buNone/>
              <a:defRPr sz="2000"/>
            </a:lvl6pPr>
            <a:lvl7pPr marL="2742971" indent="0">
              <a:buNone/>
              <a:defRPr sz="2000"/>
            </a:lvl7pPr>
            <a:lvl8pPr marL="3200133" indent="0">
              <a:buNone/>
              <a:defRPr sz="2000"/>
            </a:lvl8pPr>
            <a:lvl9pPr marL="3657295" indent="0">
              <a:buNone/>
              <a:defRPr sz="2000"/>
            </a:lvl9pPr>
          </a:lstStyle>
          <a:p>
            <a:r>
              <a:rPr lang="fr-FR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4" indent="0">
              <a:buNone/>
              <a:defRPr sz="1000"/>
            </a:lvl3pPr>
            <a:lvl4pPr marL="1371485" indent="0">
              <a:buNone/>
              <a:defRPr sz="900"/>
            </a:lvl4pPr>
            <a:lvl5pPr marL="1828647" indent="0">
              <a:buNone/>
              <a:defRPr sz="900"/>
            </a:lvl5pPr>
            <a:lvl6pPr marL="2285809" indent="0">
              <a:buNone/>
              <a:defRPr sz="900"/>
            </a:lvl6pPr>
            <a:lvl7pPr marL="2742971" indent="0">
              <a:buNone/>
              <a:defRPr sz="900"/>
            </a:lvl7pPr>
            <a:lvl8pPr marL="3200133" indent="0">
              <a:buNone/>
              <a:defRPr sz="900"/>
            </a:lvl8pPr>
            <a:lvl9pPr marL="3657295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Friday, November 11,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32" tIns="45716" rIns="91432" bIns="45716" rtlCol="0" anchor="ctr">
            <a:normAutofit/>
          </a:bodyPr>
          <a:lstStyle/>
          <a:p>
            <a:r>
              <a:rPr lang="fr-FR" dirty="0" smtClean="0"/>
              <a:t>Click to </a:t>
            </a:r>
            <a:r>
              <a:rPr lang="fr-FR" dirty="0" err="1" smtClean="0"/>
              <a:t>edit</a:t>
            </a:r>
            <a:r>
              <a:rPr lang="fr-FR" dirty="0" smtClean="0"/>
              <a:t> Master </a:t>
            </a:r>
            <a:r>
              <a:rPr lang="fr-FR" dirty="0" err="1" smtClean="0"/>
              <a:t>title</a:t>
            </a:r>
            <a:r>
              <a:rPr lang="fr-FR" dirty="0" smtClean="0"/>
              <a:t>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42473"/>
            <a:ext cx="8229600" cy="4876800"/>
          </a:xfrm>
          <a:prstGeom prst="rect">
            <a:avLst/>
          </a:prstGeom>
        </p:spPr>
        <p:txBody>
          <a:bodyPr vert="horz" lIns="91432" tIns="45716" rIns="91432" bIns="45716" rtlCol="0">
            <a:normAutofit/>
          </a:bodyPr>
          <a:lstStyle/>
          <a:p>
            <a:pPr lvl="0"/>
            <a:r>
              <a:rPr lang="fr-FR" dirty="0" smtClean="0"/>
              <a:t>Click to </a:t>
            </a:r>
            <a:r>
              <a:rPr lang="fr-FR" dirty="0" err="1" smtClean="0"/>
              <a:t>edit</a:t>
            </a:r>
            <a:r>
              <a:rPr lang="fr-FR" dirty="0" smtClean="0"/>
              <a:t> Master </a:t>
            </a:r>
            <a:r>
              <a:rPr lang="fr-FR" dirty="0" err="1" smtClean="0"/>
              <a:t>text</a:t>
            </a:r>
            <a:r>
              <a:rPr lang="fr-FR" dirty="0" smtClean="0"/>
              <a:t> styles</a:t>
            </a:r>
          </a:p>
          <a:p>
            <a:pPr lvl="1"/>
            <a:r>
              <a:rPr lang="fr-FR" dirty="0" smtClean="0"/>
              <a:t>Second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2"/>
            <a:r>
              <a:rPr lang="fr-FR" dirty="0" err="1" smtClean="0"/>
              <a:t>Third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3"/>
            <a:r>
              <a:rPr lang="fr-FR" dirty="0" err="1" smtClean="0"/>
              <a:t>Fourth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4"/>
            <a:r>
              <a:rPr lang="fr-FR" dirty="0" err="1" smtClean="0"/>
              <a:t>Fifth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3" name="Picture 12" descr="logo for sig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819273"/>
            <a:ext cx="2676144" cy="74980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  <p:sldLayoutId id="2147483972" r:id="rId12"/>
  </p:sldLayoutIdLst>
  <p:hf sldNum="0" hdr="0" ftr="0" dt="0"/>
  <p:txStyles>
    <p:titleStyle>
      <a:lvl1pPr algn="l" defTabSz="914324" rtl="0" eaLnBrk="1" latinLnBrk="0" hangingPunct="1">
        <a:spcBef>
          <a:spcPct val="0"/>
        </a:spcBef>
        <a:buNone/>
        <a:defRPr sz="4000" b="1" i="0" kern="1200" cap="small" spc="-100" baseline="0">
          <a:solidFill>
            <a:srgbClr val="130B6F"/>
          </a:solidFill>
          <a:latin typeface="+mj-lt"/>
          <a:ea typeface="+mj-ea"/>
          <a:cs typeface="+mj-cs"/>
        </a:defRPr>
      </a:lvl1pPr>
    </p:titleStyle>
    <p:bodyStyle>
      <a:lvl1pPr marL="182865" indent="-182865" algn="l" defTabSz="914324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2" indent="-182865" algn="l" defTabSz="914324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459" indent="-182865" algn="l" defTabSz="914324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756" indent="-182865" algn="l" defTabSz="914324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621" indent="-137149" algn="l" defTabSz="914324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485" indent="-182865" algn="l" defTabSz="914324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350" indent="-182865" algn="l" defTabSz="914324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215" indent="-182865" algn="l" defTabSz="914324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080" indent="-182865" algn="l" defTabSz="914324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2" algn="l" defTabSz="9143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4" algn="l" defTabSz="9143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5" algn="l" defTabSz="9143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7" algn="l" defTabSz="9143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9" algn="l" defTabSz="9143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71" algn="l" defTabSz="9143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3" algn="l" defTabSz="9143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95" algn="l" defTabSz="9143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CIArb Australia      Award Writing Course     12 November 2016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87333"/>
            <a:ext cx="8229600" cy="3471555"/>
          </a:xfrm>
        </p:spPr>
        <p:txBody>
          <a:bodyPr/>
          <a:lstStyle/>
          <a:p>
            <a:pPr lvl="0"/>
            <a:endParaRPr lang="en-US" dirty="0" smtClean="0"/>
          </a:p>
          <a:p>
            <a:pPr lvl="0"/>
            <a:endParaRPr lang="en-AU" dirty="0"/>
          </a:p>
          <a:p>
            <a:r>
              <a:rPr lang="en-US" sz="3200" b="1" i="1" dirty="0">
                <a:solidFill>
                  <a:srgbClr val="100965"/>
                </a:solidFill>
              </a:rPr>
              <a:t>Preparation, Preparation, Preparation!</a:t>
            </a:r>
          </a:p>
          <a:p>
            <a:pPr lvl="0"/>
            <a:endParaRPr lang="en-AU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375748" y="1956010"/>
            <a:ext cx="8035447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12" lvl="1" indent="-285750">
              <a:buFont typeface="Arial"/>
              <a:buChar char="•"/>
            </a:pPr>
            <a:endParaRPr lang="en-US" sz="2000" dirty="0" smtClean="0"/>
          </a:p>
          <a:p>
            <a:pPr marL="285750" indent="-285750">
              <a:buFont typeface="Arial"/>
              <a:buChar char="•"/>
            </a:pPr>
            <a:endParaRPr lang="en-US" sz="11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3481343" y="251770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80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96883"/>
            <a:ext cx="9144000" cy="1085034"/>
          </a:xfrm>
        </p:spPr>
        <p:txBody>
          <a:bodyPr>
            <a:noAutofit/>
          </a:bodyPr>
          <a:lstStyle/>
          <a:p>
            <a:pPr algn="ctr"/>
            <a:r>
              <a:rPr lang="en-US" sz="1800" dirty="0" smtClean="0"/>
              <a:t>CIArb Australia      Award </a:t>
            </a:r>
            <a:r>
              <a:rPr lang="en-US" sz="1800" dirty="0"/>
              <a:t>Writing </a:t>
            </a:r>
            <a:r>
              <a:rPr lang="en-US" sz="1800" dirty="0" smtClean="0"/>
              <a:t>Course     12 </a:t>
            </a:r>
            <a:r>
              <a:rPr lang="en-US" sz="1800" dirty="0"/>
              <a:t>November 2016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743" y="1269797"/>
            <a:ext cx="8424057" cy="4050348"/>
          </a:xfrm>
        </p:spPr>
        <p:txBody>
          <a:bodyPr>
            <a:normAutofit/>
          </a:bodyPr>
          <a:lstStyle/>
          <a:p>
            <a:pPr lvl="1"/>
            <a:endParaRPr lang="fr-FR" sz="1600" dirty="0"/>
          </a:p>
          <a:p>
            <a:endParaRPr lang="en-US" sz="1600" u="sng" dirty="0" smtClean="0"/>
          </a:p>
          <a:p>
            <a:pPr lvl="2"/>
            <a:endParaRPr lang="en-AU" dirty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3138"/>
            <a:ext cx="9144000" cy="545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67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96883"/>
            <a:ext cx="9144000" cy="1085034"/>
          </a:xfrm>
        </p:spPr>
        <p:txBody>
          <a:bodyPr>
            <a:noAutofit/>
          </a:bodyPr>
          <a:lstStyle/>
          <a:p>
            <a:pPr algn="ctr"/>
            <a:r>
              <a:rPr lang="en-US" sz="1800" dirty="0" smtClean="0"/>
              <a:t>CIArb Australia      Award </a:t>
            </a:r>
            <a:r>
              <a:rPr lang="en-US" sz="1800" dirty="0"/>
              <a:t>Writing </a:t>
            </a:r>
            <a:r>
              <a:rPr lang="en-US" sz="1800" dirty="0" smtClean="0"/>
              <a:t>Course     12 </a:t>
            </a:r>
            <a:r>
              <a:rPr lang="en-US" sz="1800" dirty="0"/>
              <a:t>November 2016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743" y="1269797"/>
            <a:ext cx="8424057" cy="4050348"/>
          </a:xfrm>
        </p:spPr>
        <p:txBody>
          <a:bodyPr>
            <a:normAutofit/>
          </a:bodyPr>
          <a:lstStyle/>
          <a:p>
            <a:pPr lvl="1"/>
            <a:endParaRPr lang="fr-FR" sz="1600" dirty="0"/>
          </a:p>
          <a:p>
            <a:endParaRPr lang="en-US" sz="1600" u="sng" dirty="0" smtClean="0"/>
          </a:p>
          <a:p>
            <a:pPr lvl="2"/>
            <a:endParaRPr lang="en-AU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4422"/>
            <a:ext cx="9144000" cy="2911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46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800" dirty="0"/>
              <a:t>CIArb Australia      Award Writing Course     12 November 2016</a:t>
            </a:r>
            <a:endParaRPr lang="en-US" sz="1800" dirty="0">
              <a:solidFill>
                <a:srgbClr val="03021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 smtClean="0"/>
          </a:p>
          <a:p>
            <a:pPr lvl="0"/>
            <a:endParaRPr lang="en-AU" dirty="0"/>
          </a:p>
          <a:p>
            <a:pPr lvl="0"/>
            <a:endParaRPr lang="en-AU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1" y="1038982"/>
            <a:ext cx="8229599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u="sng" dirty="0" smtClean="0"/>
          </a:p>
          <a:p>
            <a:pPr marL="285750" indent="-285750">
              <a:buFont typeface="Arial"/>
              <a:buChar char="•"/>
            </a:pPr>
            <a:r>
              <a:rPr lang="en-US" sz="2000" u="sng" dirty="0" smtClean="0"/>
              <a:t>Some Tips and Pointers</a:t>
            </a:r>
            <a:endParaRPr lang="en-US" sz="2000" u="sng" dirty="0"/>
          </a:p>
          <a:p>
            <a:pPr marL="285750" indent="-285750">
              <a:buFont typeface="Arial"/>
              <a:buChar char="•"/>
            </a:pPr>
            <a:endParaRPr lang="en-US" sz="1000" dirty="0" smtClean="0"/>
          </a:p>
          <a:p>
            <a:pPr marL="742912" lvl="1" indent="-285750">
              <a:spcAft>
                <a:spcPts val="600"/>
              </a:spcAft>
              <a:buFont typeface="Arial"/>
              <a:buChar char="•"/>
            </a:pPr>
            <a:r>
              <a:rPr lang="en-US" sz="2400" dirty="0" smtClean="0"/>
              <a:t>Always leave time to reread – set your timer</a:t>
            </a:r>
          </a:p>
          <a:p>
            <a:pPr marL="742912" lvl="1" indent="-285750">
              <a:spcAft>
                <a:spcPts val="600"/>
              </a:spcAft>
              <a:buFont typeface="Arial"/>
              <a:buChar char="•"/>
            </a:pPr>
            <a:r>
              <a:rPr lang="en-US" sz="2400" dirty="0" smtClean="0"/>
              <a:t>Do practice awards if you can</a:t>
            </a:r>
          </a:p>
          <a:p>
            <a:pPr marL="742912" lvl="1" indent="-285750">
              <a:spcAft>
                <a:spcPts val="600"/>
              </a:spcAft>
              <a:buFont typeface="Arial"/>
              <a:buChar char="•"/>
            </a:pPr>
            <a:r>
              <a:rPr lang="en-US" sz="2400" dirty="0" smtClean="0"/>
              <a:t>Don’t worry about not having proper ‘briefs’ from ‘counsel’</a:t>
            </a:r>
          </a:p>
          <a:p>
            <a:pPr marL="742912" lvl="1" indent="-285750">
              <a:spcAft>
                <a:spcPts val="600"/>
              </a:spcAft>
              <a:buFont typeface="Arial"/>
              <a:buChar char="•"/>
            </a:pPr>
            <a:r>
              <a:rPr lang="en-US" sz="2400" dirty="0" smtClean="0"/>
              <a:t>Don’t change your decision at the exam – stick with it and substantiate it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481343" y="251770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90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800" dirty="0"/>
              <a:t>CIArb Australia      Award Writing Course     12 November 2016</a:t>
            </a:r>
            <a:endParaRPr lang="en-US" sz="1800" dirty="0">
              <a:solidFill>
                <a:srgbClr val="03021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 smtClean="0"/>
          </a:p>
          <a:p>
            <a:pPr lvl="0"/>
            <a:endParaRPr lang="en-AU" dirty="0"/>
          </a:p>
          <a:p>
            <a:pPr lvl="0"/>
            <a:endParaRPr lang="en-AU" sz="1800" b="1" cap="small" spc="-100" dirty="0">
              <a:solidFill>
                <a:srgbClr val="130B6F"/>
              </a:solidFill>
              <a:latin typeface="+mj-lt"/>
              <a:ea typeface="+mj-ea"/>
              <a:cs typeface="+mj-cs"/>
            </a:endParaRP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995433" y="2622492"/>
            <a:ext cx="218200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000" b="1" dirty="0" smtClean="0">
              <a:solidFill>
                <a:srgbClr val="000090"/>
              </a:solidFill>
              <a:latin typeface="Lucida Calligraphy" charset="0"/>
              <a:ea typeface="Lucida Calligraphy" charset="0"/>
              <a:cs typeface="Lucida Calligraphy" charset="0"/>
            </a:endParaRPr>
          </a:p>
          <a:p>
            <a:pPr algn="ctr"/>
            <a:r>
              <a:rPr lang="en-US" sz="2800" b="1" i="1" smtClean="0">
                <a:solidFill>
                  <a:srgbClr val="000090"/>
                </a:solidFill>
                <a:ea typeface="Lucida Handwriting" charset="0"/>
                <a:cs typeface="Lucida Handwriting" charset="0"/>
              </a:rPr>
              <a:t>Good Luck!</a:t>
            </a:r>
            <a:endParaRPr lang="en-US" sz="2800" b="1" i="1" dirty="0">
              <a:solidFill>
                <a:srgbClr val="000090"/>
              </a:solidFill>
              <a:ea typeface="Lucida Handwriting" charset="0"/>
              <a:cs typeface="Lucida Handwriting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226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800" dirty="0"/>
              <a:t>CIArb Australia      Award Writing Course     12 November 2016</a:t>
            </a:r>
            <a:endParaRPr lang="en-US" sz="1800" dirty="0">
              <a:solidFill>
                <a:srgbClr val="03021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 smtClean="0"/>
          </a:p>
          <a:p>
            <a:pPr lvl="0"/>
            <a:endParaRPr lang="en-AU" dirty="0"/>
          </a:p>
          <a:p>
            <a:pPr lvl="0"/>
            <a:endParaRPr lang="en-AU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1" y="1038982"/>
            <a:ext cx="8229599" cy="6078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u="sng" dirty="0" smtClean="0"/>
          </a:p>
          <a:p>
            <a:pPr marL="285750" indent="-285750">
              <a:buFont typeface="Arial"/>
              <a:buChar char="•"/>
            </a:pPr>
            <a:r>
              <a:rPr lang="en-US" sz="2000" u="sng" dirty="0" smtClean="0"/>
              <a:t>BEFORE STAGE 1</a:t>
            </a:r>
          </a:p>
          <a:p>
            <a:pPr marL="285750" indent="-285750">
              <a:buFont typeface="Arial"/>
              <a:buChar char="•"/>
            </a:pPr>
            <a:endParaRPr lang="en-US" sz="2000" dirty="0" smtClean="0"/>
          </a:p>
          <a:p>
            <a:pPr marL="742912" lvl="1" indent="-285750">
              <a:spcAft>
                <a:spcPts val="600"/>
              </a:spcAft>
              <a:buFont typeface="Arial"/>
              <a:buChar char="•"/>
            </a:pPr>
            <a:r>
              <a:rPr lang="en-US" sz="2400" dirty="0" smtClean="0"/>
              <a:t>Make sure you have a Word document with a style sheet – headings, paragraph, numbers, etc. that works and you can amend</a:t>
            </a:r>
          </a:p>
          <a:p>
            <a:pPr marL="742912" lvl="1" indent="-285750">
              <a:spcAft>
                <a:spcPts val="600"/>
              </a:spcAft>
              <a:buFont typeface="Arial"/>
              <a:buChar char="•"/>
            </a:pPr>
            <a:r>
              <a:rPr lang="en-US" sz="2400" dirty="0" smtClean="0"/>
              <a:t>Prepare folders on laptop or hard copies. Start tabbing</a:t>
            </a:r>
          </a:p>
          <a:p>
            <a:pPr marL="742912" lvl="1" indent="-285750">
              <a:spcAft>
                <a:spcPts val="600"/>
              </a:spcAft>
              <a:buFont typeface="Arial"/>
              <a:buChar char="•"/>
            </a:pPr>
            <a:r>
              <a:rPr lang="en-US" sz="2400" dirty="0" smtClean="0"/>
              <a:t>Prepare texts for possible jurisdictional challenges.</a:t>
            </a:r>
          </a:p>
          <a:p>
            <a:pPr marL="742912" lvl="1" indent="-285750">
              <a:spcAft>
                <a:spcPts val="600"/>
              </a:spcAft>
              <a:buFont typeface="Arial"/>
              <a:buChar char="•"/>
            </a:pPr>
            <a:r>
              <a:rPr lang="en-US" sz="2400" dirty="0" smtClean="0"/>
              <a:t>Print out </a:t>
            </a:r>
            <a:r>
              <a:rPr lang="en-US" sz="2400" dirty="0" err="1" smtClean="0"/>
              <a:t>ToCs</a:t>
            </a:r>
            <a:endParaRPr lang="en-US" sz="2400" dirty="0" smtClean="0"/>
          </a:p>
          <a:p>
            <a:pPr marL="742912" lvl="1" indent="-285750">
              <a:spcAft>
                <a:spcPts val="600"/>
              </a:spcAft>
              <a:buFont typeface="Arial"/>
              <a:buChar char="•"/>
            </a:pPr>
            <a:r>
              <a:rPr lang="en-US" sz="2400" dirty="0" smtClean="0"/>
              <a:t>Prepare the award skeleton</a:t>
            </a:r>
          </a:p>
          <a:p>
            <a:pPr marL="742912" lvl="1" indent="-285750">
              <a:buFont typeface="Arial"/>
              <a:buChar char="•"/>
            </a:pPr>
            <a:endParaRPr lang="en-US" sz="2000" dirty="0"/>
          </a:p>
          <a:p>
            <a:endParaRPr lang="en-US" sz="2000" b="1" u="sng" dirty="0"/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481343" y="251770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48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800" dirty="0"/>
              <a:t>CIArb Australia      Award Writing Course     12 November 2016</a:t>
            </a:r>
            <a:endParaRPr lang="en-US" sz="1800" dirty="0">
              <a:solidFill>
                <a:srgbClr val="03021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 smtClean="0"/>
          </a:p>
          <a:p>
            <a:pPr lvl="0"/>
            <a:endParaRPr lang="en-AU" dirty="0"/>
          </a:p>
          <a:p>
            <a:pPr lvl="0"/>
            <a:endParaRPr lang="en-AU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1" y="1038982"/>
            <a:ext cx="8229599" cy="6232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u="sng" dirty="0" smtClean="0"/>
          </a:p>
          <a:p>
            <a:pPr marL="285750" indent="-285750">
              <a:buFont typeface="Arial"/>
              <a:buChar char="•"/>
            </a:pPr>
            <a:r>
              <a:rPr lang="en-US" sz="2000" u="sng" dirty="0" smtClean="0"/>
              <a:t>STAGE 1</a:t>
            </a:r>
          </a:p>
          <a:p>
            <a:pPr marL="285750" indent="-285750">
              <a:buFont typeface="Arial"/>
              <a:buChar char="•"/>
            </a:pPr>
            <a:endParaRPr lang="en-US" sz="2000" dirty="0" smtClean="0"/>
          </a:p>
          <a:p>
            <a:pPr marL="742912" lvl="1" indent="-285750">
              <a:spcAft>
                <a:spcPts val="600"/>
              </a:spcAft>
              <a:buFont typeface="Arial"/>
              <a:buChar char="•"/>
            </a:pPr>
            <a:r>
              <a:rPr lang="en-US" sz="2400" dirty="0" smtClean="0"/>
              <a:t>Start drafting the award, especially the formalities.</a:t>
            </a:r>
          </a:p>
          <a:p>
            <a:pPr marL="1200074" lvl="2" indent="-285750">
              <a:spcAft>
                <a:spcPts val="600"/>
              </a:spcAft>
              <a:buFont typeface="Arial"/>
              <a:buChar char="•"/>
            </a:pPr>
            <a:r>
              <a:rPr lang="en-US" sz="2400" dirty="0" smtClean="0"/>
              <a:t>Table of Contents</a:t>
            </a:r>
          </a:p>
          <a:p>
            <a:pPr marL="1200074" lvl="2" indent="-285750">
              <a:spcAft>
                <a:spcPts val="600"/>
              </a:spcAft>
              <a:buFont typeface="Arial"/>
              <a:buChar char="•"/>
            </a:pPr>
            <a:r>
              <a:rPr lang="en-US" sz="2400" dirty="0" smtClean="0"/>
              <a:t>Headings.</a:t>
            </a:r>
          </a:p>
          <a:p>
            <a:pPr marL="1200074" lvl="2" indent="-285750">
              <a:spcAft>
                <a:spcPts val="600"/>
              </a:spcAft>
              <a:buFont typeface="Arial"/>
              <a:buChar char="•"/>
            </a:pPr>
            <a:r>
              <a:rPr lang="en-US" sz="2400" dirty="0" smtClean="0"/>
              <a:t>Signature</a:t>
            </a:r>
          </a:p>
          <a:p>
            <a:pPr marL="742912" lvl="1" indent="-285750">
              <a:spcAft>
                <a:spcPts val="600"/>
              </a:spcAft>
              <a:buFont typeface="Arial"/>
              <a:buChar char="•"/>
            </a:pPr>
            <a:r>
              <a:rPr lang="en-US" sz="2400" dirty="0" smtClean="0"/>
              <a:t>Fill in as much information as possible.</a:t>
            </a:r>
          </a:p>
          <a:p>
            <a:pPr marL="742912" lvl="1" indent="-285750">
              <a:spcAft>
                <a:spcPts val="600"/>
              </a:spcAft>
              <a:buFont typeface="Arial"/>
              <a:buChar char="•"/>
            </a:pPr>
            <a:r>
              <a:rPr lang="en-US" sz="2400" dirty="0"/>
              <a:t>Highlight any portions you </a:t>
            </a:r>
            <a:r>
              <a:rPr lang="en-US" sz="2400" dirty="0" smtClean="0"/>
              <a:t>may need </a:t>
            </a:r>
            <a:r>
              <a:rPr lang="en-US" sz="2400" dirty="0"/>
              <a:t>to </a:t>
            </a:r>
            <a:r>
              <a:rPr lang="en-US" sz="2400" dirty="0" smtClean="0"/>
              <a:t>update or </a:t>
            </a:r>
            <a:r>
              <a:rPr lang="en-US" sz="2400" dirty="0"/>
              <a:t>correct. </a:t>
            </a:r>
          </a:p>
          <a:p>
            <a:pPr marL="742912" lvl="1" indent="-285750">
              <a:spcAft>
                <a:spcPts val="600"/>
              </a:spcAft>
              <a:buFont typeface="Arial"/>
              <a:buChar char="•"/>
            </a:pPr>
            <a:endParaRPr lang="en-US" sz="2400" dirty="0" smtClean="0"/>
          </a:p>
          <a:p>
            <a:pPr marL="742912" lvl="1" indent="-285750">
              <a:buFont typeface="Arial"/>
              <a:buChar char="•"/>
            </a:pPr>
            <a:endParaRPr lang="en-US" sz="2000" dirty="0"/>
          </a:p>
          <a:p>
            <a:endParaRPr lang="en-US" sz="2000" b="1" u="sng" dirty="0"/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481343" y="251770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800" dirty="0"/>
              <a:t>CIArb Australia      Award Writing Course     12 November 2016</a:t>
            </a:r>
            <a:endParaRPr lang="en-US" sz="1800" dirty="0">
              <a:solidFill>
                <a:srgbClr val="03021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 smtClean="0"/>
          </a:p>
          <a:p>
            <a:pPr lvl="0"/>
            <a:endParaRPr lang="en-AU" dirty="0"/>
          </a:p>
          <a:p>
            <a:pPr lvl="0"/>
            <a:endParaRPr lang="en-AU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1" y="1038982"/>
            <a:ext cx="8229599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u="sng" dirty="0" smtClean="0"/>
          </a:p>
          <a:p>
            <a:pPr marL="285750" indent="-285750">
              <a:buFont typeface="Arial"/>
              <a:buChar char="•"/>
            </a:pPr>
            <a:r>
              <a:rPr lang="en-US" sz="2000" u="sng" dirty="0"/>
              <a:t>PRE-STAGE 2</a:t>
            </a:r>
          </a:p>
          <a:p>
            <a:pPr marL="285750" indent="-285750">
              <a:buFont typeface="Arial"/>
              <a:buChar char="•"/>
            </a:pPr>
            <a:endParaRPr lang="en-US" sz="2000" dirty="0" smtClean="0"/>
          </a:p>
          <a:p>
            <a:pPr marL="742912" lvl="1" indent="-285750">
              <a:spcAft>
                <a:spcPts val="600"/>
              </a:spcAft>
              <a:buFont typeface="Arial"/>
              <a:buChar char="•"/>
            </a:pPr>
            <a:r>
              <a:rPr lang="en-US" sz="2400" dirty="0" smtClean="0"/>
              <a:t>Logistics! Makes sure you have:</a:t>
            </a:r>
          </a:p>
          <a:p>
            <a:pPr marL="1200074" lvl="2" indent="-285750">
              <a:spcAft>
                <a:spcPts val="600"/>
              </a:spcAft>
              <a:buFont typeface="Arial"/>
              <a:buChar char="•"/>
            </a:pPr>
            <a:r>
              <a:rPr lang="en-US" sz="2400" dirty="0" smtClean="0"/>
              <a:t>USB (in case your </a:t>
            </a:r>
            <a:r>
              <a:rPr lang="en-US" sz="2400" dirty="0" err="1" smtClean="0"/>
              <a:t>WiFi</a:t>
            </a:r>
            <a:r>
              <a:rPr lang="en-US" sz="2400" dirty="0" smtClean="0"/>
              <a:t> malfunctions)</a:t>
            </a:r>
          </a:p>
          <a:p>
            <a:pPr marL="1200074" lvl="2" indent="-285750">
              <a:spcAft>
                <a:spcPts val="600"/>
              </a:spcAft>
              <a:buFont typeface="Arial"/>
              <a:buChar char="•"/>
            </a:pPr>
            <a:r>
              <a:rPr lang="en-US" sz="2400" dirty="0" smtClean="0"/>
              <a:t>A mouse – if your hand cramps</a:t>
            </a:r>
          </a:p>
          <a:p>
            <a:pPr marL="1200074" lvl="2" indent="-285750">
              <a:spcAft>
                <a:spcPts val="600"/>
              </a:spcAft>
              <a:buFont typeface="Arial"/>
              <a:buChar char="•"/>
            </a:pPr>
            <a:r>
              <a:rPr lang="en-US" sz="2400" dirty="0" smtClean="0"/>
              <a:t>Water and </a:t>
            </a:r>
            <a:r>
              <a:rPr lang="en-US" sz="2400" dirty="0" smtClean="0"/>
              <a:t>Food – even a banana?</a:t>
            </a:r>
          </a:p>
          <a:p>
            <a:pPr marL="1200074" lvl="2" indent="-285750">
              <a:spcAft>
                <a:spcPts val="600"/>
              </a:spcAft>
              <a:buFont typeface="Arial"/>
              <a:buChar char="•"/>
            </a:pPr>
            <a:r>
              <a:rPr lang="en-US" sz="2400" dirty="0" smtClean="0"/>
              <a:t>Pens, Highlighters</a:t>
            </a:r>
          </a:p>
          <a:p>
            <a:pPr marL="1200074" lvl="2" indent="-285750">
              <a:spcAft>
                <a:spcPts val="600"/>
              </a:spcAft>
              <a:buFont typeface="Arial"/>
              <a:buChar char="•"/>
            </a:pPr>
            <a:r>
              <a:rPr lang="en-US" sz="2400" dirty="0" smtClean="0"/>
              <a:t>A back up copy of the award on your laptop.</a:t>
            </a:r>
          </a:p>
          <a:p>
            <a:pPr marL="1200074" lvl="2" indent="-285750">
              <a:spcAft>
                <a:spcPts val="600"/>
              </a:spcAft>
              <a:buFont typeface="Arial"/>
              <a:buChar char="•"/>
            </a:pPr>
            <a:r>
              <a:rPr lang="en-US" sz="2400" dirty="0"/>
              <a:t>A </a:t>
            </a:r>
            <a:r>
              <a:rPr lang="en-US" sz="2400" dirty="0" smtClean="0"/>
              <a:t>hardcopy </a:t>
            </a:r>
            <a:r>
              <a:rPr lang="en-US" sz="2400" dirty="0"/>
              <a:t>of the award</a:t>
            </a:r>
            <a:endParaRPr lang="en-US" sz="2400" dirty="0" smtClean="0"/>
          </a:p>
          <a:p>
            <a:pPr marL="742912" lvl="1" indent="-285750">
              <a:buFont typeface="Arial"/>
              <a:buChar char="•"/>
            </a:pPr>
            <a:endParaRPr lang="en-US" sz="2000" dirty="0"/>
          </a:p>
          <a:p>
            <a:endParaRPr lang="en-US" sz="2000" b="1" u="sng" dirty="0"/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481343" y="251770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79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800" dirty="0"/>
              <a:t>CIArb Australia      Award Writing Course     12 November 2016</a:t>
            </a:r>
            <a:endParaRPr lang="en-US" sz="1800" dirty="0">
              <a:solidFill>
                <a:srgbClr val="03021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 smtClean="0"/>
          </a:p>
          <a:p>
            <a:pPr lvl="0"/>
            <a:endParaRPr lang="en-AU" dirty="0"/>
          </a:p>
          <a:p>
            <a:pPr lvl="0"/>
            <a:endParaRPr lang="en-AU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1" y="1038982"/>
            <a:ext cx="8229599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u="sng" dirty="0" smtClean="0"/>
          </a:p>
          <a:p>
            <a:pPr marL="285750" indent="-285750">
              <a:buFont typeface="Arial"/>
              <a:buChar char="•"/>
            </a:pPr>
            <a:r>
              <a:rPr lang="en-US" sz="2000" u="sng" dirty="0"/>
              <a:t>STAGE 2 – Exam Day</a:t>
            </a:r>
          </a:p>
          <a:p>
            <a:pPr marL="285750" indent="-285750">
              <a:buFont typeface="Arial"/>
              <a:buChar char="•"/>
            </a:pPr>
            <a:endParaRPr lang="en-US" sz="2000" dirty="0" smtClean="0"/>
          </a:p>
          <a:p>
            <a:pPr marL="742912" lvl="1" indent="-285750">
              <a:spcAft>
                <a:spcPts val="600"/>
              </a:spcAft>
              <a:buFont typeface="Arial"/>
              <a:buChar char="•"/>
            </a:pPr>
            <a:r>
              <a:rPr lang="en-US" sz="2400" dirty="0" smtClean="0"/>
              <a:t>Get everything organized and s</a:t>
            </a:r>
            <a:r>
              <a:rPr lang="en-US" sz="2400" dirty="0" smtClean="0"/>
              <a:t>tart with deep breaths</a:t>
            </a:r>
            <a:endParaRPr lang="en-US" sz="2400" dirty="0"/>
          </a:p>
          <a:p>
            <a:pPr marL="742912" lvl="1" indent="-285750">
              <a:spcAft>
                <a:spcPts val="600"/>
              </a:spcAft>
              <a:buFont typeface="Arial"/>
              <a:buChar char="•"/>
            </a:pPr>
            <a:r>
              <a:rPr lang="en-US" sz="2400" dirty="0" smtClean="0"/>
              <a:t>Read thoroughly – don’t highlight everything</a:t>
            </a:r>
          </a:p>
          <a:p>
            <a:pPr marL="742912" lvl="1" indent="-285750">
              <a:spcAft>
                <a:spcPts val="600"/>
              </a:spcAft>
              <a:buFont typeface="Arial"/>
              <a:buChar char="•"/>
            </a:pPr>
            <a:r>
              <a:rPr lang="en-US" sz="2400" dirty="0" smtClean="0"/>
              <a:t>Don’t panic if:</a:t>
            </a:r>
          </a:p>
          <a:p>
            <a:pPr marL="1200074" lvl="2" indent="-285750">
              <a:spcAft>
                <a:spcPts val="600"/>
              </a:spcAft>
              <a:buFont typeface="Arial"/>
              <a:buChar char="•"/>
            </a:pPr>
            <a:r>
              <a:rPr lang="en-US" sz="2400" dirty="0" smtClean="0"/>
              <a:t>There are far more pages than you expected. </a:t>
            </a:r>
          </a:p>
          <a:p>
            <a:pPr marL="1200074" lvl="2" indent="-285750">
              <a:spcAft>
                <a:spcPts val="600"/>
              </a:spcAft>
              <a:buFont typeface="Arial"/>
              <a:buChar char="•"/>
            </a:pPr>
            <a:r>
              <a:rPr lang="en-US" sz="2400" dirty="0" smtClean="0"/>
              <a:t>There is no jurisdictional issue</a:t>
            </a:r>
          </a:p>
          <a:p>
            <a:pPr marL="1200074" lvl="2" indent="-285750">
              <a:spcAft>
                <a:spcPts val="600"/>
              </a:spcAft>
              <a:buFont typeface="Arial"/>
              <a:buChar char="•"/>
            </a:pPr>
            <a:r>
              <a:rPr lang="en-US" sz="2400" dirty="0" smtClean="0"/>
              <a:t>There is no law</a:t>
            </a:r>
          </a:p>
          <a:p>
            <a:pPr marL="1200074" lvl="2" indent="-285750">
              <a:spcAft>
                <a:spcPts val="600"/>
              </a:spcAft>
              <a:buFont typeface="Arial"/>
              <a:buChar char="•"/>
            </a:pPr>
            <a:r>
              <a:rPr lang="en-US" sz="2400" dirty="0" smtClean="0"/>
              <a:t>There is no seat, </a:t>
            </a:r>
            <a:r>
              <a:rPr lang="en-US" sz="2400" i="1" dirty="0" smtClean="0"/>
              <a:t>lex arbitri </a:t>
            </a:r>
            <a:r>
              <a:rPr lang="en-US" sz="2400" dirty="0" smtClean="0"/>
              <a:t>or substantive law</a:t>
            </a:r>
          </a:p>
          <a:p>
            <a:pPr marL="742912" lvl="1" indent="-285750">
              <a:buFont typeface="Arial"/>
              <a:buChar char="•"/>
            </a:pPr>
            <a:endParaRPr lang="en-US" sz="2000" dirty="0"/>
          </a:p>
          <a:p>
            <a:endParaRPr lang="en-US" sz="2000" b="1" u="sng" dirty="0"/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481343" y="251770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89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800" dirty="0"/>
              <a:t>CIArb Australia      Award Writing Course     12 November 2016</a:t>
            </a:r>
            <a:endParaRPr lang="en-US" sz="1800" dirty="0">
              <a:solidFill>
                <a:srgbClr val="03021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 smtClean="0"/>
          </a:p>
          <a:p>
            <a:pPr lvl="0"/>
            <a:endParaRPr lang="en-AU" dirty="0"/>
          </a:p>
          <a:p>
            <a:pPr lvl="0"/>
            <a:endParaRPr lang="en-AU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1" y="1038982"/>
            <a:ext cx="8229599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u="sng" dirty="0" smtClean="0"/>
          </a:p>
          <a:p>
            <a:pPr marL="285750" indent="-285750">
              <a:buFont typeface="Arial"/>
              <a:buChar char="•"/>
            </a:pPr>
            <a:r>
              <a:rPr lang="en-US" sz="2000" u="sng" dirty="0"/>
              <a:t>STAGE 2 – Exam </a:t>
            </a:r>
            <a:r>
              <a:rPr lang="en-US" sz="2000" u="sng" dirty="0" smtClean="0"/>
              <a:t>Day – Writing the Award</a:t>
            </a:r>
            <a:endParaRPr lang="en-US" sz="2000" u="sng" dirty="0"/>
          </a:p>
          <a:p>
            <a:pPr marL="285750" indent="-285750">
              <a:buFont typeface="Arial"/>
              <a:buChar char="•"/>
            </a:pPr>
            <a:endParaRPr lang="en-US" sz="2000" dirty="0" smtClean="0"/>
          </a:p>
          <a:p>
            <a:pPr marL="742912" lvl="1" indent="-285750">
              <a:spcAft>
                <a:spcPts val="600"/>
              </a:spcAft>
              <a:buFont typeface="Arial"/>
              <a:buChar char="•"/>
            </a:pPr>
            <a:r>
              <a:rPr lang="en-US" sz="2400" dirty="0" smtClean="0"/>
              <a:t>Make corrections first</a:t>
            </a:r>
          </a:p>
          <a:p>
            <a:pPr marL="742912" lvl="1" indent="-285750">
              <a:spcAft>
                <a:spcPts val="600"/>
              </a:spcAft>
              <a:buFont typeface="Arial"/>
              <a:buChar char="•"/>
            </a:pPr>
            <a:r>
              <a:rPr lang="en-US" sz="2400" dirty="0" smtClean="0"/>
              <a:t>Add new:</a:t>
            </a:r>
          </a:p>
          <a:p>
            <a:pPr marL="1200074" lvl="2" indent="-285750">
              <a:spcAft>
                <a:spcPts val="600"/>
              </a:spcAft>
              <a:buFont typeface="Arial"/>
              <a:buChar char="•"/>
            </a:pPr>
            <a:r>
              <a:rPr lang="en-US" sz="2400" dirty="0" smtClean="0"/>
              <a:t>Procedural steps (hearing, orders) </a:t>
            </a:r>
          </a:p>
          <a:p>
            <a:pPr marL="1200074" lvl="2" indent="-285750">
              <a:spcAft>
                <a:spcPts val="600"/>
              </a:spcAft>
              <a:buFont typeface="Arial"/>
              <a:buChar char="•"/>
            </a:pPr>
            <a:r>
              <a:rPr lang="en-US" sz="2400" dirty="0" smtClean="0"/>
              <a:t>Facts to undisputed facts or relevant party</a:t>
            </a:r>
            <a:endParaRPr lang="en-US" sz="2400" dirty="0"/>
          </a:p>
          <a:p>
            <a:pPr marL="1200074" lvl="2" indent="-285750">
              <a:spcAft>
                <a:spcPts val="600"/>
              </a:spcAft>
              <a:buFont typeface="Arial"/>
              <a:buChar char="•"/>
            </a:pPr>
            <a:r>
              <a:rPr lang="en-US" sz="2400" dirty="0" smtClean="0"/>
              <a:t>There is no law</a:t>
            </a:r>
          </a:p>
          <a:p>
            <a:pPr marL="1200074" lvl="2" indent="-285750">
              <a:spcAft>
                <a:spcPts val="600"/>
              </a:spcAft>
              <a:buFont typeface="Arial"/>
              <a:buChar char="•"/>
            </a:pPr>
            <a:r>
              <a:rPr lang="en-US" sz="2400" dirty="0" smtClean="0"/>
              <a:t>There is no seat, </a:t>
            </a:r>
            <a:r>
              <a:rPr lang="en-US" sz="2400" i="1" dirty="0" smtClean="0"/>
              <a:t>lex arbitri </a:t>
            </a:r>
            <a:r>
              <a:rPr lang="en-US" sz="2400" dirty="0" smtClean="0"/>
              <a:t>or substantive law</a:t>
            </a:r>
          </a:p>
          <a:p>
            <a:pPr marL="742912" lvl="1" indent="-285750">
              <a:buFont typeface="Arial"/>
              <a:buChar char="•"/>
            </a:pPr>
            <a:endParaRPr lang="en-US" sz="2000" dirty="0"/>
          </a:p>
          <a:p>
            <a:r>
              <a:rPr lang="en-US" sz="2000" i="1" dirty="0" smtClean="0"/>
              <a:t>Don’t forget to address CISG, if applicable.</a:t>
            </a:r>
            <a:endParaRPr lang="en-US" sz="2000" i="1" dirty="0"/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481343" y="251770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01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800" dirty="0"/>
              <a:t>CIArb Australia      Award Writing Course     12 November 2016</a:t>
            </a:r>
            <a:endParaRPr lang="en-US" sz="1800" dirty="0">
              <a:solidFill>
                <a:srgbClr val="03021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 smtClean="0"/>
          </a:p>
          <a:p>
            <a:pPr lvl="0"/>
            <a:endParaRPr lang="en-AU" dirty="0"/>
          </a:p>
          <a:p>
            <a:pPr lvl="0"/>
            <a:endParaRPr lang="en-AU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1" y="1038982"/>
            <a:ext cx="8229599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u="sng" dirty="0" smtClean="0"/>
          </a:p>
          <a:p>
            <a:pPr marL="285750" indent="-285750">
              <a:buFont typeface="Arial"/>
              <a:buChar char="•"/>
            </a:pPr>
            <a:r>
              <a:rPr lang="en-US" sz="2000" u="sng" dirty="0"/>
              <a:t>STAGE 2 – Exam Day – Writing the Award</a:t>
            </a:r>
          </a:p>
          <a:p>
            <a:pPr marL="285750" indent="-285750">
              <a:buFont typeface="Arial"/>
              <a:buChar char="•"/>
            </a:pPr>
            <a:endParaRPr lang="en-US" sz="1000" dirty="0" smtClean="0"/>
          </a:p>
          <a:p>
            <a:pPr marL="742912" lvl="1" indent="-285750">
              <a:spcAft>
                <a:spcPts val="600"/>
              </a:spcAft>
              <a:buFont typeface="Arial"/>
              <a:buChar char="•"/>
            </a:pPr>
            <a:r>
              <a:rPr lang="en-US" sz="2400" dirty="0" smtClean="0"/>
              <a:t>If you need to assume facts or law, explain in a FN</a:t>
            </a:r>
          </a:p>
          <a:p>
            <a:pPr marL="742912" lvl="1" indent="-285750">
              <a:spcAft>
                <a:spcPts val="600"/>
              </a:spcAft>
              <a:buFont typeface="Arial"/>
              <a:buChar char="•"/>
            </a:pPr>
            <a:r>
              <a:rPr lang="en-US" sz="2400" dirty="0" smtClean="0"/>
              <a:t>Same for IBA Rules, Guidelines (Evidence or Conflicts)</a:t>
            </a:r>
            <a:endParaRPr lang="en-US" sz="1000" dirty="0" smtClean="0"/>
          </a:p>
          <a:p>
            <a:pPr marL="742912" lvl="1" indent="-285750">
              <a:spcAft>
                <a:spcPts val="600"/>
              </a:spcAft>
              <a:buFont typeface="Arial"/>
              <a:buChar char="•"/>
            </a:pPr>
            <a:r>
              <a:rPr lang="en-US" sz="2400" dirty="0" smtClean="0"/>
              <a:t>Incorporate new:</a:t>
            </a:r>
          </a:p>
          <a:p>
            <a:pPr marL="1200074" lvl="2" indent="-285750">
              <a:spcAft>
                <a:spcPts val="600"/>
              </a:spcAft>
              <a:buFont typeface="Arial"/>
              <a:buChar char="•"/>
            </a:pPr>
            <a:r>
              <a:rPr lang="en-US" sz="2400" dirty="0" smtClean="0"/>
              <a:t>Procedural steps (hearing, orders) </a:t>
            </a:r>
          </a:p>
          <a:p>
            <a:pPr marL="1200074" lvl="2" indent="-285750">
              <a:spcAft>
                <a:spcPts val="600"/>
              </a:spcAft>
              <a:buFont typeface="Arial"/>
              <a:buChar char="•"/>
            </a:pPr>
            <a:r>
              <a:rPr lang="en-US" sz="2400" dirty="0" smtClean="0"/>
              <a:t>Facts to undisputed facts or relevant party</a:t>
            </a:r>
            <a:endParaRPr lang="en-US" sz="2400" dirty="0"/>
          </a:p>
          <a:p>
            <a:pPr marL="742912" lvl="1" indent="-285750">
              <a:spcAft>
                <a:spcPts val="600"/>
              </a:spcAft>
              <a:buFont typeface="Arial"/>
              <a:buChar char="•"/>
            </a:pPr>
            <a:r>
              <a:rPr lang="en-US" sz="2400" dirty="0"/>
              <a:t>Give </a:t>
            </a:r>
            <a:r>
              <a:rPr lang="en-US" sz="2400" dirty="0" smtClean="0"/>
              <a:t>reasons – especially for losing party</a:t>
            </a:r>
            <a:endParaRPr lang="en-US" sz="2400" dirty="0"/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481343" y="251770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11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8150"/>
          </a:xfrm>
        </p:spPr>
        <p:txBody>
          <a:bodyPr>
            <a:noAutofit/>
          </a:bodyPr>
          <a:lstStyle/>
          <a:p>
            <a:pPr algn="ctr"/>
            <a:r>
              <a:rPr lang="en-US" sz="1800" dirty="0"/>
              <a:t>CIArb Australia      Award Writing Course     12 November 2016</a:t>
            </a:r>
            <a:endParaRPr lang="en-US" sz="1800" dirty="0">
              <a:solidFill>
                <a:srgbClr val="03021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743" y="1269797"/>
            <a:ext cx="8424057" cy="5007438"/>
          </a:xfrm>
        </p:spPr>
        <p:txBody>
          <a:bodyPr>
            <a:normAutofit/>
          </a:bodyPr>
          <a:lstStyle/>
          <a:p>
            <a:r>
              <a:rPr lang="en-US" sz="2000" u="sng" dirty="0"/>
              <a:t>STAGE 2 – Exam Day – Writing the Award</a:t>
            </a:r>
          </a:p>
          <a:p>
            <a:endParaRPr lang="en-US" sz="2000" u="sng" dirty="0" smtClean="0"/>
          </a:p>
          <a:p>
            <a:r>
              <a:rPr lang="en-US" sz="2000" u="sng" dirty="0" smtClean="0"/>
              <a:t>Interest</a:t>
            </a:r>
            <a:endParaRPr lang="en-US" sz="2000" u="sng" dirty="0"/>
          </a:p>
          <a:p>
            <a:pPr lvl="1"/>
            <a:r>
              <a:rPr lang="en-US" dirty="0"/>
              <a:t>Pre-award? </a:t>
            </a:r>
            <a:endParaRPr lang="en-US" dirty="0" smtClean="0"/>
          </a:p>
          <a:p>
            <a:pPr lvl="1"/>
            <a:r>
              <a:rPr lang="en-US" dirty="0" smtClean="0"/>
              <a:t>Post</a:t>
            </a:r>
            <a:r>
              <a:rPr lang="en-US" dirty="0"/>
              <a:t>? </a:t>
            </a:r>
            <a:endParaRPr lang="en-US" dirty="0" smtClean="0"/>
          </a:p>
          <a:p>
            <a:pPr lvl="1"/>
            <a:r>
              <a:rPr lang="en-US" dirty="0" smtClean="0"/>
              <a:t>Power – from Parties/Law?</a:t>
            </a:r>
          </a:p>
          <a:p>
            <a:pPr lvl="1"/>
            <a:r>
              <a:rPr lang="en-US" dirty="0" smtClean="0"/>
              <a:t>On costs?</a:t>
            </a:r>
          </a:p>
          <a:p>
            <a:pPr lvl="1"/>
            <a:r>
              <a:rPr lang="en-US" dirty="0" smtClean="0"/>
              <a:t>From when?</a:t>
            </a:r>
          </a:p>
          <a:p>
            <a:pPr lvl="1"/>
            <a:endParaRPr lang="en-US" sz="800" b="1" u="sng" dirty="0" smtClean="0"/>
          </a:p>
          <a:p>
            <a:pPr marL="182865" lvl="1"/>
            <a:r>
              <a:rPr lang="en-US" u="sng" dirty="0"/>
              <a:t>Costs</a:t>
            </a:r>
            <a:endParaRPr lang="en-US" u="sng" dirty="0"/>
          </a:p>
          <a:p>
            <a:pPr lvl="1"/>
            <a:r>
              <a:rPr lang="en-US" dirty="0" smtClean="0"/>
              <a:t>Costs follow the event. Derogations?</a:t>
            </a:r>
          </a:p>
          <a:p>
            <a:pPr lvl="1"/>
            <a:r>
              <a:rPr lang="en-US" dirty="0" smtClean="0"/>
              <a:t>Arbitrator Fees</a:t>
            </a:r>
          </a:p>
          <a:p>
            <a:pPr lvl="1"/>
            <a:r>
              <a:rPr lang="en-US" dirty="0" smtClean="0"/>
              <a:t>Institution costs </a:t>
            </a:r>
            <a:endParaRPr lang="en-US" dirty="0"/>
          </a:p>
          <a:p>
            <a:endParaRPr lang="en-US" sz="1600" u="sng" dirty="0" smtClean="0"/>
          </a:p>
          <a:p>
            <a:pPr lvl="2"/>
            <a:endParaRPr lang="en-A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462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800" dirty="0"/>
              <a:t>CIArb Australia      Award Writing Course     12 November 2016</a:t>
            </a:r>
            <a:endParaRPr lang="en-US" sz="1800" dirty="0">
              <a:solidFill>
                <a:srgbClr val="03021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 smtClean="0"/>
          </a:p>
          <a:p>
            <a:pPr lvl="0"/>
            <a:endParaRPr lang="en-AU" dirty="0"/>
          </a:p>
          <a:p>
            <a:pPr lvl="0"/>
            <a:endParaRPr lang="en-AU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1" y="1038982"/>
            <a:ext cx="8229599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u="sng" dirty="0" smtClean="0"/>
          </a:p>
          <a:p>
            <a:pPr marL="285750" indent="-285750">
              <a:buFont typeface="Arial"/>
              <a:buChar char="•"/>
            </a:pPr>
            <a:r>
              <a:rPr lang="en-US" sz="2000" u="sng" dirty="0"/>
              <a:t>STAGE 2 – Exam Day – Writing the Award</a:t>
            </a:r>
          </a:p>
          <a:p>
            <a:pPr marL="285750" indent="-285750">
              <a:buFont typeface="Arial"/>
              <a:buChar char="•"/>
            </a:pPr>
            <a:endParaRPr lang="en-US" sz="1000" dirty="0" smtClean="0"/>
          </a:p>
          <a:p>
            <a:pPr marL="742912" lvl="1" indent="-285750">
              <a:spcAft>
                <a:spcPts val="600"/>
              </a:spcAft>
              <a:buFont typeface="Arial"/>
              <a:buChar char="•"/>
            </a:pPr>
            <a:r>
              <a:rPr lang="en-US" sz="2400" dirty="0" smtClean="0"/>
              <a:t>Include a conclusion on each finding, and indicate why you prefer a party’s evidence, account of the facts, law, etc.</a:t>
            </a:r>
          </a:p>
          <a:p>
            <a:pPr marL="742912" lvl="1" indent="-285750">
              <a:spcAft>
                <a:spcPts val="600"/>
              </a:spcAft>
              <a:buFont typeface="Arial"/>
              <a:buChar char="•"/>
            </a:pPr>
            <a:r>
              <a:rPr lang="en-US" sz="2400" dirty="0" smtClean="0"/>
              <a:t>Use strong language </a:t>
            </a:r>
          </a:p>
          <a:p>
            <a:pPr marL="742912" lvl="1" indent="-285750">
              <a:spcAft>
                <a:spcPts val="600"/>
              </a:spcAft>
              <a:buFont typeface="Arial"/>
              <a:buChar char="•"/>
            </a:pPr>
            <a:r>
              <a:rPr lang="en-US" sz="2400" dirty="0" smtClean="0"/>
              <a:t>Give the total of damages if from different categories. </a:t>
            </a:r>
          </a:p>
          <a:p>
            <a:pPr marL="742912" lvl="1" indent="-285750">
              <a:spcAft>
                <a:spcPts val="600"/>
              </a:spcAft>
              <a:buFont typeface="Arial"/>
              <a:buChar char="•"/>
            </a:pPr>
            <a:r>
              <a:rPr lang="en-US" sz="2400" dirty="0" smtClean="0"/>
              <a:t>Don’ t forget first paragraph of dispositive section</a:t>
            </a:r>
          </a:p>
          <a:p>
            <a:pPr marL="742912" lvl="1" indent="-285750">
              <a:spcAft>
                <a:spcPts val="600"/>
              </a:spcAft>
              <a:buFont typeface="Arial"/>
              <a:buChar char="•"/>
            </a:pPr>
            <a:r>
              <a:rPr lang="en-US" sz="2400" dirty="0" smtClean="0"/>
              <a:t>Or the place where signed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481343" y="251770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2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1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3719</TotalTime>
  <Words>570</Words>
  <Application>Microsoft Macintosh PowerPoint</Application>
  <PresentationFormat>On-screen Show (4:3)</PresentationFormat>
  <Paragraphs>161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Calibri</vt:lpstr>
      <vt:lpstr>Lucida Calligraphy</vt:lpstr>
      <vt:lpstr>Lucida Handwriting</vt:lpstr>
      <vt:lpstr>Arial</vt:lpstr>
      <vt:lpstr>Clarity</vt:lpstr>
      <vt:lpstr>CIArb Australia      Award Writing Course     12 November 2016</vt:lpstr>
      <vt:lpstr>CIArb Australia      Award Writing Course     12 November 2016</vt:lpstr>
      <vt:lpstr>CIArb Australia      Award Writing Course     12 November 2016</vt:lpstr>
      <vt:lpstr>CIArb Australia      Award Writing Course     12 November 2016</vt:lpstr>
      <vt:lpstr>CIArb Australia      Award Writing Course     12 November 2016</vt:lpstr>
      <vt:lpstr>CIArb Australia      Award Writing Course     12 November 2016</vt:lpstr>
      <vt:lpstr>CIArb Australia      Award Writing Course     12 November 2016</vt:lpstr>
      <vt:lpstr>CIArb Australia      Award Writing Course     12 November 2016</vt:lpstr>
      <vt:lpstr>CIArb Australia      Award Writing Course     12 November 2016</vt:lpstr>
      <vt:lpstr>CIArb Australia      Award Writing Course     12 November 2016</vt:lpstr>
      <vt:lpstr>CIArb Australia      Award Writing Course     12 November 2016</vt:lpstr>
      <vt:lpstr>CIArb Australia      Award Writing Course     12 November 2016</vt:lpstr>
      <vt:lpstr>CIArb Australia      Award Writing Course     12 November 2016</vt:lpstr>
    </vt:vector>
  </TitlesOfParts>
  <Company>Donna Ross  Dispute Resolution</Company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my title</dc:title>
  <dc:creator>Donna Ross</dc:creator>
  <cp:lastModifiedBy>donnarosslaw@gmail.com</cp:lastModifiedBy>
  <cp:revision>87</cp:revision>
  <cp:lastPrinted>2016-11-11T11:18:14Z</cp:lastPrinted>
  <dcterms:created xsi:type="dcterms:W3CDTF">2015-08-17T10:39:41Z</dcterms:created>
  <dcterms:modified xsi:type="dcterms:W3CDTF">2016-11-11T11:18:41Z</dcterms:modified>
</cp:coreProperties>
</file>