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95" algn="l" defTabSz="9143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100965"/>
    <a:srgbClr val="E7DDB6"/>
    <a:srgbClr val="000000"/>
    <a:srgbClr val="030217"/>
    <a:srgbClr val="090537"/>
    <a:srgbClr val="080432"/>
    <a:srgbClr val="988749"/>
    <a:srgbClr val="130B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38" autoAdjust="0"/>
    <p:restoredTop sz="55097" autoAdjust="0"/>
  </p:normalViewPr>
  <p:slideViewPr>
    <p:cSldViewPr snapToGrid="0" snapToObjects="1">
      <p:cViewPr varScale="1">
        <p:scale>
          <a:sx n="74" d="100"/>
          <a:sy n="74" d="100"/>
        </p:scale>
        <p:origin x="-27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9" d="100"/>
          <a:sy n="69" d="100"/>
        </p:scale>
        <p:origin x="-3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A24EF-7647-0A4F-ABCA-7C7A4E8F9C00}" type="datetimeFigureOut">
              <a:rPr lang="en-US" smtClean="0"/>
              <a:t>18/08/2015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FC668-66E4-1C45-9F70-5BE36060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2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4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7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5" algn="l" defTabSz="45716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8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3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2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63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99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38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24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DFC668-66E4-1C45-9F70-5BE36060B7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5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subtitle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1" y="2178975"/>
            <a:ext cx="7828637" cy="0"/>
          </a:xfrm>
          <a:prstGeom prst="line">
            <a:avLst/>
          </a:prstGeom>
          <a:ln w="19050">
            <a:solidFill>
              <a:srgbClr val="98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1388"/>
            <a:ext cx="8229600" cy="672612"/>
          </a:xfrm>
        </p:spPr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5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886"/>
            <a:ext cx="8229600" cy="808097"/>
          </a:xfrm>
        </p:spPr>
        <p:txBody>
          <a:bodyPr/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7333"/>
            <a:ext cx="8229600" cy="4689902"/>
          </a:xfrm>
        </p:spPr>
        <p:txBody>
          <a:bodyPr/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62819" y="1038982"/>
            <a:ext cx="7648562" cy="0"/>
          </a:xfrm>
          <a:prstGeom prst="line">
            <a:avLst/>
          </a:prstGeom>
          <a:ln w="19050">
            <a:solidFill>
              <a:srgbClr val="98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62" indent="0">
              <a:buNone/>
              <a:defRPr sz="2000" b="1"/>
            </a:lvl2pPr>
            <a:lvl3pPr marL="914324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9" indent="0">
              <a:buNone/>
              <a:defRPr sz="1600" b="1"/>
            </a:lvl6pPr>
            <a:lvl7pPr marL="2742971" indent="0">
              <a:buNone/>
              <a:defRPr sz="1600" b="1"/>
            </a:lvl7pPr>
            <a:lvl8pPr marL="3200133" indent="0">
              <a:buNone/>
              <a:defRPr sz="1600" b="1"/>
            </a:lvl8pPr>
            <a:lvl9pPr marL="3657295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1" indent="0">
              <a:buNone/>
              <a:defRPr sz="900"/>
            </a:lvl7pPr>
            <a:lvl8pPr marL="3200133" indent="0">
              <a:buNone/>
              <a:defRPr sz="900"/>
            </a:lvl8pPr>
            <a:lvl9pPr marL="3657295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4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9" indent="0">
              <a:buNone/>
              <a:defRPr sz="2000"/>
            </a:lvl6pPr>
            <a:lvl7pPr marL="2742971" indent="0">
              <a:buNone/>
              <a:defRPr sz="2000"/>
            </a:lvl7pPr>
            <a:lvl8pPr marL="3200133" indent="0">
              <a:buNone/>
              <a:defRPr sz="2000"/>
            </a:lvl8pPr>
            <a:lvl9pPr marL="3657295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4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9" indent="0">
              <a:buNone/>
              <a:defRPr sz="900"/>
            </a:lvl6pPr>
            <a:lvl7pPr marL="2742971" indent="0">
              <a:buNone/>
              <a:defRPr sz="900"/>
            </a:lvl7pPr>
            <a:lvl8pPr marL="3200133" indent="0">
              <a:buNone/>
              <a:defRPr sz="900"/>
            </a:lvl8pPr>
            <a:lvl9pPr marL="3657295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Tuesday, 18 August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DDB6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0435"/>
            <a:ext cx="8229600" cy="4876800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4" name="Picture 13" descr="drLogoGood-middle-size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99" y="6135100"/>
            <a:ext cx="2991335" cy="7229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sldNum="0" hdr="0" ftr="0" dt="0"/>
  <p:txStyles>
    <p:titleStyle>
      <a:lvl1pPr algn="l" defTabSz="914324" rtl="0" eaLnBrk="1" latinLnBrk="0" hangingPunct="1">
        <a:spcBef>
          <a:spcPct val="0"/>
        </a:spcBef>
        <a:buNone/>
        <a:defRPr sz="4000" b="1" i="0" kern="1200" cap="small" spc="-100" baseline="0">
          <a:solidFill>
            <a:srgbClr val="130B6F"/>
          </a:solidFill>
          <a:latin typeface="+mj-lt"/>
          <a:ea typeface="+mj-ea"/>
          <a:cs typeface="+mj-cs"/>
        </a:defRPr>
      </a:lvl1pPr>
    </p:titleStyle>
    <p:bodyStyle>
      <a:lvl1pPr marL="182865" indent="-182865" algn="l" defTabSz="914324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indent="-182865" algn="l" defTabSz="914324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59" indent="-182865" algn="l" defTabSz="914324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56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621" indent="-137149" algn="l" defTabSz="914324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485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350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215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080" indent="-182865" algn="l" defTabSz="914324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9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1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3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5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business.vic.gov.au/setting-up-a-business/business-structure/sole-trad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-264532"/>
            <a:ext cx="7848600" cy="3070667"/>
          </a:xfrm>
        </p:spPr>
        <p:txBody>
          <a:bodyPr lIns="0" tIns="0" rIns="0" bIns="0">
            <a:normAutofit/>
          </a:bodyPr>
          <a:lstStyle/>
          <a:p>
            <a:pPr algn="ctr"/>
            <a:r>
              <a:rPr lang="en-US" b="1" dirty="0" smtClean="0">
                <a:solidFill>
                  <a:srgbClr val="100965"/>
                </a:solidFill>
              </a:rPr>
              <a:t/>
            </a:r>
            <a:br>
              <a:rPr lang="en-US" b="1" dirty="0" smtClean="0">
                <a:solidFill>
                  <a:srgbClr val="100965"/>
                </a:solidFill>
              </a:rPr>
            </a:br>
            <a:r>
              <a:rPr lang="en-US" b="1" dirty="0" smtClean="0">
                <a:solidFill>
                  <a:srgbClr val="100965"/>
                </a:solidFill>
              </a:rPr>
              <a:t>The Business </a:t>
            </a:r>
            <a:r>
              <a:rPr lang="en-US" b="1" dirty="0">
                <a:solidFill>
                  <a:srgbClr val="100965"/>
                </a:solidFill>
              </a:rPr>
              <a:t>of </a:t>
            </a:r>
            <a:r>
              <a:rPr lang="en-US" b="1" dirty="0" smtClean="0">
                <a:solidFill>
                  <a:srgbClr val="100965"/>
                </a:solidFill>
              </a:rPr>
              <a:t>Mediation</a:t>
            </a:r>
            <a:r>
              <a:rPr lang="en-US" b="1" dirty="0">
                <a:solidFill>
                  <a:srgbClr val="100965"/>
                </a:solidFill>
              </a:rPr>
              <a:t>: </a:t>
            </a:r>
            <a:r>
              <a:rPr lang="en-US" b="1" dirty="0" smtClean="0">
                <a:solidFill>
                  <a:srgbClr val="100965"/>
                </a:solidFill>
              </a:rPr>
              <a:t/>
            </a:r>
            <a:br>
              <a:rPr lang="en-US" b="1" dirty="0" smtClean="0">
                <a:solidFill>
                  <a:srgbClr val="100965"/>
                </a:solidFill>
              </a:rPr>
            </a:br>
            <a:r>
              <a:rPr lang="en-US" b="1" dirty="0" smtClean="0">
                <a:solidFill>
                  <a:srgbClr val="100965"/>
                </a:solidFill>
              </a:rPr>
              <a:t>How </a:t>
            </a:r>
            <a:r>
              <a:rPr lang="en-US" b="1" dirty="0">
                <a:solidFill>
                  <a:srgbClr val="100965"/>
                </a:solidFill>
              </a:rPr>
              <a:t>to </a:t>
            </a:r>
            <a:r>
              <a:rPr lang="en-US" b="1" dirty="0" smtClean="0">
                <a:solidFill>
                  <a:srgbClr val="100965"/>
                </a:solidFill>
              </a:rPr>
              <a:t>Start </a:t>
            </a:r>
            <a:r>
              <a:rPr lang="en-US" b="1" dirty="0">
                <a:solidFill>
                  <a:srgbClr val="100965"/>
                </a:solidFill>
              </a:rPr>
              <a:t>and </a:t>
            </a:r>
            <a:r>
              <a:rPr lang="en-US" b="1" dirty="0" smtClean="0">
                <a:solidFill>
                  <a:srgbClr val="100965"/>
                </a:solidFill>
              </a:rPr>
              <a:t/>
            </a:r>
            <a:br>
              <a:rPr lang="en-US" b="1" dirty="0" smtClean="0">
                <a:solidFill>
                  <a:srgbClr val="100965"/>
                </a:solidFill>
              </a:rPr>
            </a:br>
            <a:r>
              <a:rPr lang="en-US" b="1" dirty="0" smtClean="0">
                <a:solidFill>
                  <a:srgbClr val="100965"/>
                </a:solidFill>
              </a:rPr>
              <a:t>Grow </a:t>
            </a:r>
            <a:r>
              <a:rPr lang="en-US" b="1" dirty="0">
                <a:solidFill>
                  <a:srgbClr val="100965"/>
                </a:solidFill>
              </a:rPr>
              <a:t>a </a:t>
            </a:r>
            <a:r>
              <a:rPr lang="en-US" b="1" dirty="0" smtClean="0">
                <a:solidFill>
                  <a:srgbClr val="100965"/>
                </a:solidFill>
              </a:rPr>
              <a:t>Practice</a:t>
            </a:r>
            <a:br>
              <a:rPr lang="en-US" b="1" dirty="0" smtClean="0">
                <a:solidFill>
                  <a:srgbClr val="100965"/>
                </a:solidFill>
              </a:rPr>
            </a:br>
            <a:endParaRPr lang="en-AU" dirty="0">
              <a:solidFill>
                <a:srgbClr val="10096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722" y="4135822"/>
            <a:ext cx="6400800" cy="1613142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rgbClr val="090537"/>
              </a:solidFill>
            </a:endParaRPr>
          </a:p>
          <a:p>
            <a:endParaRPr lang="en-US" dirty="0">
              <a:solidFill>
                <a:srgbClr val="090537"/>
              </a:solidFill>
            </a:endParaRPr>
          </a:p>
          <a:p>
            <a:endParaRPr lang="en-US" dirty="0" smtClean="0">
              <a:solidFill>
                <a:srgbClr val="090537"/>
              </a:solidFill>
            </a:endParaRPr>
          </a:p>
          <a:p>
            <a:r>
              <a:rPr lang="en-US" sz="2600" b="1" dirty="0">
                <a:solidFill>
                  <a:srgbClr val="030217"/>
                </a:solidFill>
                <a:latin typeface="TrajanPro-Regular"/>
                <a:cs typeface="TrajanPro-Regular"/>
              </a:rPr>
              <a:t>Donna Ross</a:t>
            </a:r>
          </a:p>
          <a:p>
            <a:r>
              <a:rPr lang="en-US" dirty="0" smtClean="0">
                <a:solidFill>
                  <a:srgbClr val="090537"/>
                </a:solidFill>
              </a:rPr>
              <a:t>August 18, 2015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19360" y="3191962"/>
            <a:ext cx="5887175" cy="523212"/>
          </a:xfrm>
          <a:prstGeom prst="rect">
            <a:avLst/>
          </a:prstGeom>
          <a:noFill/>
        </p:spPr>
        <p:txBody>
          <a:bodyPr wrap="square" lIns="91432" tIns="45716" rIns="91432" bIns="45716" rtlCol="0">
            <a:spAutoFit/>
          </a:bodyPr>
          <a:lstStyle/>
          <a:p>
            <a:r>
              <a:rPr lang="en-US" sz="2000" b="1" dirty="0">
                <a:solidFill>
                  <a:srgbClr val="090537"/>
                </a:solidFill>
              </a:rPr>
              <a:t> </a:t>
            </a:r>
            <a:r>
              <a:rPr lang="en-US" sz="2800" b="1" dirty="0">
                <a:solidFill>
                  <a:srgbClr val="090537"/>
                </a:solidFill>
              </a:rPr>
              <a:t>Technology and Social Media</a:t>
            </a:r>
          </a:p>
        </p:txBody>
      </p:sp>
    </p:spTree>
    <p:extLst>
      <p:ext uri="{BB962C8B-B14F-4D97-AF65-F5344CB8AC3E}">
        <p14:creationId xmlns:p14="http://schemas.microsoft.com/office/powerpoint/2010/main" val="2928124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30217"/>
                </a:solidFill>
              </a:rPr>
              <a:t>General </a:t>
            </a:r>
            <a:r>
              <a:rPr lang="en-US" b="1" dirty="0">
                <a:solidFill>
                  <a:srgbClr val="030217"/>
                </a:solidFill>
              </a:rPr>
              <a:t>Business </a:t>
            </a:r>
            <a:r>
              <a:rPr lang="en-US" b="1" dirty="0" smtClean="0">
                <a:solidFill>
                  <a:srgbClr val="030217"/>
                </a:solidFill>
              </a:rPr>
              <a:t>Considerations</a:t>
            </a:r>
            <a:r>
              <a:rPr lang="en-AU" dirty="0">
                <a:solidFill>
                  <a:srgbClr val="030217"/>
                </a:solidFill>
              </a:rPr>
              <a:t/>
            </a:r>
            <a:br>
              <a:rPr lang="en-AU" dirty="0">
                <a:solidFill>
                  <a:srgbClr val="030217"/>
                </a:solidFill>
              </a:rPr>
            </a:br>
            <a:endParaRPr lang="en-US" dirty="0">
              <a:solidFill>
                <a:srgbClr val="0302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Marketing</a:t>
            </a:r>
            <a:r>
              <a:rPr lang="en-US" dirty="0"/>
              <a:t>/Business </a:t>
            </a:r>
            <a:r>
              <a:rPr lang="en-US" dirty="0" smtClean="0"/>
              <a:t>Plan</a:t>
            </a:r>
          </a:p>
          <a:p>
            <a:pPr marL="0" indent="0">
              <a:buNone/>
            </a:pPr>
            <a:endParaRPr lang="en-AU" dirty="0"/>
          </a:p>
          <a:p>
            <a:pPr lvl="0"/>
            <a:r>
              <a:rPr lang="en-US" dirty="0"/>
              <a:t>Timeframe/Other Sources of </a:t>
            </a:r>
            <a:r>
              <a:rPr lang="en-US" dirty="0" smtClean="0"/>
              <a:t>Income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smtClean="0"/>
              <a:t>Office - Rent </a:t>
            </a:r>
            <a:r>
              <a:rPr lang="en-US" dirty="0"/>
              <a:t>or work from </a:t>
            </a:r>
            <a:r>
              <a:rPr lang="en-US" dirty="0" smtClean="0"/>
              <a:t>home</a:t>
            </a:r>
          </a:p>
          <a:p>
            <a:pPr lvl="0"/>
            <a:endParaRPr lang="en-US" dirty="0" smtClean="0"/>
          </a:p>
          <a:p>
            <a:r>
              <a:rPr lang="en-US" dirty="0"/>
              <a:t>Niche</a:t>
            </a:r>
          </a:p>
          <a:p>
            <a:pPr lvl="0"/>
            <a:endParaRPr lang="en-AU" dirty="0"/>
          </a:p>
          <a:p>
            <a:pPr lvl="0"/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04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80432"/>
                </a:solidFill>
              </a:rPr>
              <a:t>General Business Considerations</a:t>
            </a:r>
            <a:r>
              <a:rPr lang="en-AU" dirty="0">
                <a:solidFill>
                  <a:srgbClr val="080432"/>
                </a:solidFill>
              </a:rPr>
              <a:t/>
            </a:r>
            <a:br>
              <a:rPr lang="en-AU" dirty="0">
                <a:solidFill>
                  <a:srgbClr val="080432"/>
                </a:solidFill>
              </a:rPr>
            </a:br>
            <a:endParaRPr lang="en-US" dirty="0">
              <a:solidFill>
                <a:srgbClr val="08043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Accreditation</a:t>
            </a:r>
          </a:p>
          <a:p>
            <a:endParaRPr lang="en-AU" sz="1200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National Accreditation NMAS training and assessment through an Australian Registered Mediator Accreditation Body (RMAB), such as LEADR-</a:t>
            </a:r>
            <a:r>
              <a:rPr lang="en-US" dirty="0" smtClean="0">
                <a:solidFill>
                  <a:srgbClr val="000000"/>
                </a:solidFill>
              </a:rPr>
              <a:t>IAMA</a:t>
            </a:r>
            <a:endParaRPr lang="en-AU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Family Dispute Resolution Practitioner (FDRP) accreditation with the Federal Attorney General (s60I of the Family Law Act)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lvl="2"/>
            <a:endParaRPr lang="en-AU" dirty="0">
              <a:solidFill>
                <a:srgbClr val="000000"/>
              </a:solidFill>
            </a:endParaRPr>
          </a:p>
          <a:p>
            <a:pPr lvl="0"/>
            <a:r>
              <a:rPr lang="en-US" dirty="0">
                <a:solidFill>
                  <a:srgbClr val="000000"/>
                </a:solidFill>
              </a:rPr>
              <a:t>Professional Indemnity Insurance </a:t>
            </a:r>
            <a:endParaRPr lang="en-US" dirty="0" smtClean="0">
              <a:solidFill>
                <a:srgbClr val="000000"/>
              </a:solidFill>
            </a:endParaRPr>
          </a:p>
          <a:p>
            <a:pPr lvl="0"/>
            <a:endParaRPr lang="en-AU" dirty="0">
              <a:solidFill>
                <a:srgbClr val="000000"/>
              </a:solidFill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LEADR-IAMA</a:t>
            </a:r>
            <a:endParaRPr lang="en-AU" sz="1800" dirty="0">
              <a:solidFill>
                <a:srgbClr val="000000"/>
              </a:solidFill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LPLC – if you hold a </a:t>
            </a:r>
            <a:r>
              <a:rPr lang="en-US" sz="1800" dirty="0" err="1">
                <a:solidFill>
                  <a:srgbClr val="000000"/>
                </a:solidFill>
              </a:rPr>
              <a:t>Practising</a:t>
            </a:r>
            <a:r>
              <a:rPr lang="en-US" sz="1800" dirty="0">
                <a:solidFill>
                  <a:srgbClr val="000000"/>
                </a:solidFill>
              </a:rPr>
              <a:t> Certificate</a:t>
            </a:r>
          </a:p>
          <a:p>
            <a:pPr lvl="1"/>
            <a:endParaRPr lang="en-US" sz="1200" dirty="0">
              <a:solidFill>
                <a:srgbClr val="000000"/>
              </a:solidFill>
            </a:endParaRPr>
          </a:p>
          <a:p>
            <a:pPr lvl="0"/>
            <a:endParaRPr lang="en-AU" sz="1800" dirty="0">
              <a:solidFill>
                <a:srgbClr val="000000"/>
              </a:solidFill>
            </a:endParaRPr>
          </a:p>
          <a:p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5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30217"/>
                </a:solidFill>
              </a:rPr>
              <a:t>General </a:t>
            </a:r>
            <a:r>
              <a:rPr lang="en-US" b="1" dirty="0">
                <a:solidFill>
                  <a:srgbClr val="030217"/>
                </a:solidFill>
              </a:rPr>
              <a:t>Business Considerations</a:t>
            </a:r>
            <a:r>
              <a:rPr lang="en-AU" dirty="0">
                <a:solidFill>
                  <a:srgbClr val="030217"/>
                </a:solidFill>
              </a:rPr>
              <a:t/>
            </a:r>
            <a:br>
              <a:rPr lang="en-AU" dirty="0">
                <a:solidFill>
                  <a:srgbClr val="030217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egal </a:t>
            </a:r>
            <a:r>
              <a:rPr lang="en-US" dirty="0"/>
              <a:t>and </a:t>
            </a:r>
            <a:r>
              <a:rPr lang="en-US" dirty="0" smtClean="0"/>
              <a:t>Tax </a:t>
            </a:r>
            <a:r>
              <a:rPr lang="en-US" dirty="0"/>
              <a:t>I</a:t>
            </a:r>
            <a:r>
              <a:rPr lang="en-US" dirty="0" smtClean="0"/>
              <a:t>ssues </a:t>
            </a:r>
          </a:p>
          <a:p>
            <a:endParaRPr lang="en-US" dirty="0"/>
          </a:p>
          <a:p>
            <a:pPr lvl="1"/>
            <a:r>
              <a:rPr lang="en-US" dirty="0">
                <a:solidFill>
                  <a:srgbClr val="080432"/>
                </a:solidFill>
              </a:rPr>
              <a:t>ABN</a:t>
            </a:r>
            <a:endParaRPr lang="en-AU" dirty="0">
              <a:solidFill>
                <a:srgbClr val="080432"/>
              </a:solidFill>
            </a:endParaRPr>
          </a:p>
          <a:p>
            <a:pPr lvl="1"/>
            <a:r>
              <a:rPr lang="en-US" dirty="0">
                <a:solidFill>
                  <a:srgbClr val="080432"/>
                </a:solidFill>
              </a:rPr>
              <a:t>TFN</a:t>
            </a:r>
            <a:endParaRPr lang="en-AU" dirty="0">
              <a:solidFill>
                <a:srgbClr val="080432"/>
              </a:solidFill>
            </a:endParaRPr>
          </a:p>
          <a:p>
            <a:pPr lvl="1"/>
            <a:r>
              <a:rPr lang="en-US" dirty="0">
                <a:solidFill>
                  <a:srgbClr val="080432"/>
                </a:solidFill>
              </a:rPr>
              <a:t>Bank Account</a:t>
            </a:r>
            <a:endParaRPr lang="en-AU" dirty="0">
              <a:solidFill>
                <a:srgbClr val="080432"/>
              </a:solidFill>
            </a:endParaRPr>
          </a:p>
          <a:p>
            <a:pPr lvl="1"/>
            <a:r>
              <a:rPr lang="en-US" dirty="0">
                <a:solidFill>
                  <a:srgbClr val="080432"/>
                </a:solidFill>
              </a:rPr>
              <a:t>Business name (if different from your own). Check </a:t>
            </a:r>
            <a:r>
              <a:rPr lang="en-US" dirty="0" smtClean="0">
                <a:solidFill>
                  <a:srgbClr val="080432"/>
                </a:solidFill>
              </a:rPr>
              <a:t>business and domain </a:t>
            </a:r>
            <a:r>
              <a:rPr lang="en-US" dirty="0">
                <a:solidFill>
                  <a:srgbClr val="080432"/>
                </a:solidFill>
              </a:rPr>
              <a:t>name availability</a:t>
            </a:r>
            <a:r>
              <a:rPr lang="en-US" dirty="0" smtClean="0">
                <a:solidFill>
                  <a:srgbClr val="080432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80432"/>
                </a:solidFill>
              </a:rPr>
              <a:t>Sole trader or corporate structure</a:t>
            </a:r>
          </a:p>
          <a:p>
            <a:pPr lvl="3"/>
            <a:r>
              <a:rPr lang="en-US" dirty="0">
                <a:hlinkClick r:id="rId3"/>
              </a:rPr>
              <a:t>http://www.business.vic.gov.au/setting-up-a-business/business-structure/sole-trader</a:t>
            </a:r>
            <a:endParaRPr lang="en-AU" dirty="0"/>
          </a:p>
          <a:p>
            <a:pPr lvl="1"/>
            <a:endParaRPr lang="en-AU" dirty="0">
              <a:solidFill>
                <a:srgbClr val="08043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6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Branding Your Business</a:t>
            </a:r>
            <a:r>
              <a:rPr lang="en-AU" sz="3600" dirty="0">
                <a:solidFill>
                  <a:srgbClr val="000000"/>
                </a:solidFill>
              </a:rPr>
              <a:t/>
            </a:r>
            <a:br>
              <a:rPr lang="en-AU" sz="3600" dirty="0">
                <a:solidFill>
                  <a:srgbClr val="000000"/>
                </a:solidFill>
              </a:rPr>
            </a:b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Domain Name</a:t>
            </a:r>
          </a:p>
          <a:p>
            <a:endParaRPr lang="en-US" sz="1200" dirty="0"/>
          </a:p>
          <a:p>
            <a:pPr lvl="1"/>
            <a:r>
              <a:rPr lang="en-US" dirty="0" smtClean="0"/>
              <a:t>Check if available (as well as the business name)</a:t>
            </a:r>
          </a:p>
          <a:p>
            <a:pPr lvl="3"/>
            <a:r>
              <a:rPr lang="en-US" dirty="0" err="1" smtClean="0"/>
              <a:t>GoDaddy.com</a:t>
            </a:r>
            <a:endParaRPr lang="en-US" b="1" u="sng" dirty="0"/>
          </a:p>
          <a:p>
            <a:r>
              <a:rPr lang="en-US" b="1" dirty="0" smtClean="0"/>
              <a:t>Logo</a:t>
            </a:r>
          </a:p>
          <a:p>
            <a:pPr lvl="1"/>
            <a:r>
              <a:rPr lang="en-US" dirty="0" smtClean="0"/>
              <a:t>99 Designs</a:t>
            </a:r>
          </a:p>
          <a:p>
            <a:pPr lvl="1"/>
            <a:endParaRPr lang="en-US" sz="1200" dirty="0"/>
          </a:p>
          <a:p>
            <a:r>
              <a:rPr lang="en-US" b="1" dirty="0"/>
              <a:t>Website</a:t>
            </a:r>
            <a:endParaRPr lang="en-AU" b="1" dirty="0"/>
          </a:p>
          <a:p>
            <a:pPr lvl="1"/>
            <a:r>
              <a:rPr lang="en-US" dirty="0"/>
              <a:t>Free </a:t>
            </a:r>
            <a:r>
              <a:rPr lang="en-US" dirty="0" err="1"/>
              <a:t>Wordpress</a:t>
            </a:r>
            <a:r>
              <a:rPr lang="en-US" dirty="0"/>
              <a:t> Themes</a:t>
            </a:r>
          </a:p>
          <a:p>
            <a:pPr lvl="3"/>
            <a:r>
              <a:rPr lang="en-US" dirty="0"/>
              <a:t>Must be </a:t>
            </a:r>
            <a:r>
              <a:rPr lang="en-US" dirty="0" smtClean="0"/>
              <a:t>Responsive</a:t>
            </a:r>
          </a:p>
          <a:p>
            <a:pPr lvl="3"/>
            <a:r>
              <a:rPr lang="en-US" dirty="0" smtClean="0"/>
              <a:t>Make sure you know what you’re getting</a:t>
            </a:r>
            <a:endParaRPr lang="en-US" dirty="0"/>
          </a:p>
          <a:p>
            <a:pPr lvl="2"/>
            <a:r>
              <a:rPr lang="en-US" dirty="0" smtClean="0"/>
              <a:t>Links </a:t>
            </a:r>
            <a:r>
              <a:rPr lang="en-US" dirty="0"/>
              <a:t>to </a:t>
            </a:r>
            <a:r>
              <a:rPr lang="en-US" dirty="0" smtClean="0"/>
              <a:t>Bios</a:t>
            </a:r>
          </a:p>
          <a:p>
            <a:pPr lvl="2"/>
            <a:r>
              <a:rPr lang="en-US" dirty="0"/>
              <a:t>Blog with Link to Social Media</a:t>
            </a:r>
          </a:p>
          <a:p>
            <a:pPr lvl="2"/>
            <a:r>
              <a:rPr lang="en-US" dirty="0" smtClean="0"/>
              <a:t>Update </a:t>
            </a:r>
            <a:r>
              <a:rPr lang="en-US" dirty="0"/>
              <a:t>Content – Google loves Content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8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Branding Your Business</a:t>
            </a:r>
            <a:r>
              <a:rPr lang="en-AU" dirty="0">
                <a:solidFill>
                  <a:srgbClr val="000000"/>
                </a:solidFill>
              </a:rPr>
              <a:t/>
            </a:r>
            <a:br>
              <a:rPr lang="en-AU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Social Media Strategy</a:t>
            </a:r>
          </a:p>
          <a:p>
            <a:endParaRPr lang="en-US" sz="1200" b="1" dirty="0"/>
          </a:p>
          <a:p>
            <a:r>
              <a:rPr lang="en-US" dirty="0" smtClean="0"/>
              <a:t>LinkedIn</a:t>
            </a:r>
            <a:endParaRPr lang="en-AU" dirty="0"/>
          </a:p>
          <a:p>
            <a:pPr lvl="2"/>
            <a:r>
              <a:rPr lang="en-US" dirty="0"/>
              <a:t>Join Groups</a:t>
            </a:r>
            <a:endParaRPr lang="en-AU" dirty="0"/>
          </a:p>
          <a:p>
            <a:pPr lvl="2"/>
            <a:r>
              <a:rPr lang="en-US" dirty="0" smtClean="0"/>
              <a:t>Post</a:t>
            </a:r>
            <a:endParaRPr lang="en-AU" dirty="0"/>
          </a:p>
          <a:p>
            <a:pPr lvl="0"/>
            <a:r>
              <a:rPr lang="en-US" dirty="0" smtClean="0"/>
              <a:t>Facebook</a:t>
            </a:r>
          </a:p>
          <a:p>
            <a:pPr lvl="1"/>
            <a:r>
              <a:rPr lang="en-US" dirty="0" smtClean="0"/>
              <a:t>Business Site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Twitter</a:t>
            </a:r>
            <a:endParaRPr lang="en-US" dirty="0"/>
          </a:p>
          <a:p>
            <a:pPr lvl="1"/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98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Keeping Track of </a:t>
            </a:r>
            <a:r>
              <a:rPr lang="en-US" dirty="0" smtClean="0">
                <a:solidFill>
                  <a:srgbClr val="000000"/>
                </a:solidFill>
              </a:rPr>
              <a:t>it All</a:t>
            </a:r>
            <a:r>
              <a:rPr lang="en-AU" dirty="0">
                <a:solidFill>
                  <a:srgbClr val="000000"/>
                </a:solidFill>
              </a:rPr>
              <a:t/>
            </a:r>
            <a:br>
              <a:rPr lang="en-AU" dirty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CRM - </a:t>
            </a:r>
            <a:r>
              <a:rPr lang="en-US" dirty="0"/>
              <a:t>Customer </a:t>
            </a:r>
            <a:r>
              <a:rPr lang="en-US" dirty="0" smtClean="0"/>
              <a:t>Relationship Management</a:t>
            </a:r>
            <a:endParaRPr lang="en-AU" dirty="0"/>
          </a:p>
          <a:p>
            <a:r>
              <a:rPr lang="en-US" b="1" dirty="0"/>
              <a:t> </a:t>
            </a:r>
            <a:endParaRPr lang="en-AU" dirty="0"/>
          </a:p>
          <a:p>
            <a:pPr lvl="1"/>
            <a:r>
              <a:rPr lang="en-US" dirty="0" err="1"/>
              <a:t>Salesforce</a:t>
            </a:r>
            <a:r>
              <a:rPr lang="en-US" dirty="0"/>
              <a:t> (CME</a:t>
            </a:r>
            <a:r>
              <a:rPr lang="en-US" dirty="0" smtClean="0"/>
              <a:t>)</a:t>
            </a:r>
          </a:p>
          <a:p>
            <a:pPr lvl="1"/>
            <a:endParaRPr lang="en-AU" dirty="0"/>
          </a:p>
          <a:p>
            <a:pPr lvl="1"/>
            <a:r>
              <a:rPr lang="en-US" dirty="0" err="1" smtClean="0"/>
              <a:t>vTiger</a:t>
            </a:r>
            <a:endParaRPr lang="en-US" dirty="0" smtClean="0"/>
          </a:p>
          <a:p>
            <a:pPr marL="274297" lvl="1" indent="0">
              <a:buNone/>
            </a:pPr>
            <a:endParaRPr lang="en-AU" dirty="0"/>
          </a:p>
          <a:p>
            <a:pPr lvl="1"/>
            <a:r>
              <a:rPr lang="en-US" dirty="0" smtClean="0"/>
              <a:t>Excel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FullContact</a:t>
            </a:r>
            <a:endParaRPr lang="en-US" dirty="0"/>
          </a:p>
          <a:p>
            <a:pPr lvl="1"/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93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0000"/>
                </a:solidFill>
              </a:rPr>
              <a:t>Start </a:t>
            </a:r>
            <a:r>
              <a:rPr lang="fr-FR" dirty="0" err="1" smtClean="0">
                <a:solidFill>
                  <a:srgbClr val="000000"/>
                </a:solidFill>
              </a:rPr>
              <a:t>Growing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err="1" smtClean="0">
                <a:solidFill>
                  <a:srgbClr val="000000"/>
                </a:solidFill>
              </a:rPr>
              <a:t>Your</a:t>
            </a:r>
            <a:r>
              <a:rPr lang="fr-FR" dirty="0" smtClean="0">
                <a:solidFill>
                  <a:srgbClr val="000000"/>
                </a:solidFill>
              </a:rPr>
              <a:t>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Thank you for your attention.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/>
              <a:t>Questions?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18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399</TotalTime>
  <Words>189</Words>
  <Application>Microsoft Macintosh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 The Business of Mediation:  How to Start and  Grow a Practice </vt:lpstr>
      <vt:lpstr>General Business Considerations </vt:lpstr>
      <vt:lpstr>General Business Considerations </vt:lpstr>
      <vt:lpstr>General Business Considerations </vt:lpstr>
      <vt:lpstr>Branding Your Business </vt:lpstr>
      <vt:lpstr>Branding Your Business </vt:lpstr>
      <vt:lpstr>Keeping Track of it All </vt:lpstr>
      <vt:lpstr>Start Growing Your Business</vt:lpstr>
    </vt:vector>
  </TitlesOfParts>
  <Company>Donna Ross  Dispute Resolution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title</dc:title>
  <dc:creator>Donna Ross</dc:creator>
  <cp:lastModifiedBy>DONNA ROSS</cp:lastModifiedBy>
  <cp:revision>37</cp:revision>
  <cp:lastPrinted>2015-08-18T05:43:45Z</cp:lastPrinted>
  <dcterms:created xsi:type="dcterms:W3CDTF">2015-08-17T10:39:41Z</dcterms:created>
  <dcterms:modified xsi:type="dcterms:W3CDTF">2015-08-18T05:53:00Z</dcterms:modified>
</cp:coreProperties>
</file>