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100965"/>
    <a:srgbClr val="E7DDB6"/>
    <a:srgbClr val="000000"/>
    <a:srgbClr val="030217"/>
    <a:srgbClr val="090537"/>
    <a:srgbClr val="080432"/>
    <a:srgbClr val="988749"/>
    <a:srgbClr val="130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38" autoAdjust="0"/>
    <p:restoredTop sz="98452" autoAdjust="0"/>
  </p:normalViewPr>
  <p:slideViewPr>
    <p:cSldViewPr snapToGrid="0" snapToObjects="1">
      <p:cViewPr varScale="1">
        <p:scale>
          <a:sx n="139" d="100"/>
          <a:sy n="139" d="100"/>
        </p:scale>
        <p:origin x="-1768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-3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A24EF-7647-0A4F-ABCA-7C7A4E8F9C00}" type="datetimeFigureOut">
              <a:rPr lang="en-US" smtClean="0"/>
              <a:t>18/08/2015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FC668-66E4-1C45-9F70-5BE36060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need a business, marketing and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plan. Even if simple.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long will it take to build a clientele? much will it cost?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will you finance it?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2nd earner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you have other obligations/work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any business – time and money are key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Always longer than you think…., </a:t>
            </a:r>
          </a:p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 expectations Realistic expectations Gavin</a:t>
            </a:r>
          </a:p>
          <a:p>
            <a:endParaRPr lang="en-US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Office – if clients barristers,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sollicitors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large companies – rent an office in a firm, or serviced office.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 keeping 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Niche –  very important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Identifying your market and how to reach them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you may have heard AM speak. He has built a successful practice based on the “300 coffee theory”.  His niche, as a former banker,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Finance.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 and French legal, business and cultural background.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networking and social media should be aimed at prospective users in the niche. Careful spread too thin.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Very quickly –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Accreditation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Recommended.</a:t>
            </a:r>
            <a:r>
              <a:rPr lang="en-AU" dirty="0" smtClean="0">
                <a:effectLst/>
              </a:rPr>
              <a:t> Despite</a:t>
            </a:r>
            <a:r>
              <a:rPr lang="en-AU" baseline="0" dirty="0" smtClean="0">
                <a:effectLst/>
              </a:rPr>
              <a:t> my NY accreditation, NMAS</a:t>
            </a:r>
          </a:p>
          <a:p>
            <a:r>
              <a:rPr lang="en-AU" baseline="0" dirty="0" smtClean="0">
                <a:effectLst/>
              </a:rPr>
              <a:t>And required for Family Law</a:t>
            </a:r>
            <a:endParaRPr lang="en-AU" dirty="0" smtClean="0">
              <a:effectLst/>
            </a:endParaRPr>
          </a:p>
          <a:p>
            <a:endParaRPr lang="en-AU" dirty="0" smtClean="0">
              <a:effectLst/>
            </a:endParaRP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Insurance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LPLC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 Practitioners' Liability Committee (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LPLC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legal and tax issues are not today’s topic, if you don’t already have your own business/independent contracting activity, you will need: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have a family trust.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Speak accountant and lawyer.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business name is important – you want to use it on your invoices,</a:t>
            </a:r>
            <a:r>
              <a:rPr lang="en-US" baseline="0" dirty="0" smtClean="0"/>
              <a:t>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63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today’s world, having a website and internet presence  is absolutely necessary. 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step is choosing a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Domain name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If your name not</a:t>
            </a:r>
            <a:r>
              <a:rPr lang="en-US" baseline="0" dirty="0" smtClean="0"/>
              <a:t> available: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mainly Australia,</a:t>
            </a:r>
            <a:r>
              <a:rPr lang="en-US" baseline="0" dirty="0" smtClean="0"/>
              <a:t> .</a:t>
            </a:r>
            <a:r>
              <a:rPr lang="en-US" baseline="0" dirty="0" err="1" smtClean="0"/>
              <a:t>Com.au</a:t>
            </a:r>
            <a:endParaRPr lang="en-US" baseline="0" dirty="0" smtClean="0"/>
          </a:p>
          <a:p>
            <a:r>
              <a:rPr lang="en-US" baseline="0" dirty="0" smtClean="0"/>
              <a:t>International, prefer .com</a:t>
            </a:r>
          </a:p>
          <a:p>
            <a:r>
              <a:rPr lang="en-US" baseline="0" dirty="0" smtClean="0"/>
              <a:t>Or buy.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You don’t need a logo, but it’s always useful, as people have visual memories. You can design your own or use sites like. </a:t>
            </a:r>
          </a:p>
          <a:p>
            <a:r>
              <a:rPr lang="en-US" baseline="0" dirty="0" smtClean="0"/>
              <a:t>99 Designs also does websites.</a:t>
            </a:r>
          </a:p>
          <a:p>
            <a:endParaRPr lang="en-US" baseline="0" dirty="0" smtClean="0"/>
          </a:p>
          <a:p>
            <a:r>
              <a:rPr lang="en-US" sz="1200" b="1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Website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 in IT. Really depends on how important your branding strategy is.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Do-it-yourself, or companies from $200 – 2500. Check if you are getting a basic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wordpress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custom site.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en-US" sz="1200" b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esponsive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mobile or tablets –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chose to use your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exisiting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e-mail, but better to harmonize.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want people to remember you,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you are your own unique brand.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CONTENT!!!!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utmost importance. 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Bios –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CV and short bios to be able to provide links when asked.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9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 a social media strategy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Identifying your market – Niche - and how to reach it -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LinkedIn is the  main professional site.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Prepare articles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postings in advance. And Link to your website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target specific groups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different information. Me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/med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Facebook -  Reflection of who you are and don’t mix personal with professional.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Twitter – if you 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target group use it.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careful with social media.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Also, your internet presence in general will be known. Always think twice</a:t>
            </a:r>
            <a:r>
              <a:rPr lang="en-US" baseline="0" dirty="0" smtClean="0"/>
              <a:t> before posting pictures, comments to the public at large. (In FB you can limit to certain family, friends).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Remember, You are building your image. Especially important when asking to be hired as a neutral.</a:t>
            </a:r>
          </a:p>
          <a:p>
            <a:endParaRPr lang="en-US" baseline="0" dirty="0" smtClean="0"/>
          </a:p>
          <a:p>
            <a:pPr marL="0" marR="0" indent="0" algn="l" defTabSz="457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E-mails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articles, news – people need to be reminded you exist. But not too often. Some of the premium CRM software can help keep track of who open, reads, the emails.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38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Keep track of emails, cold-calls, meetings, follow up</a:t>
            </a:r>
          </a:p>
          <a:p>
            <a:endParaRPr lang="en-US" dirty="0" smtClean="0"/>
          </a:p>
          <a:p>
            <a:r>
              <a:rPr lang="en-US" dirty="0" smtClean="0"/>
              <a:t>Depending</a:t>
            </a:r>
            <a:r>
              <a:rPr lang="en-US" baseline="0" dirty="0" smtClean="0"/>
              <a:t> on </a:t>
            </a:r>
            <a:r>
              <a:rPr lang="en-US" dirty="0" smtClean="0"/>
              <a:t>Financial  means or how tech savvy you are there are several options, most have free</a:t>
            </a:r>
            <a:r>
              <a:rPr lang="en-US" baseline="0" dirty="0" smtClean="0"/>
              <a:t> trials.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CME -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Contact Manager edition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$5/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</a:t>
            </a:r>
            <a:endParaRPr lang="en-US" dirty="0" smtClean="0"/>
          </a:p>
          <a:p>
            <a:r>
              <a:rPr lang="en-US" dirty="0" err="1" smtClean="0"/>
              <a:t>Vtiger</a:t>
            </a:r>
            <a:r>
              <a:rPr lang="en-US" baseline="0" dirty="0" smtClean="0"/>
              <a:t>  $10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Integrate with your emails – outlook, </a:t>
            </a:r>
            <a:r>
              <a:rPr lang="en-US" baseline="0" dirty="0" err="1" smtClean="0"/>
              <a:t>google</a:t>
            </a:r>
            <a:r>
              <a:rPr lang="en-US" baseline="0" dirty="0" smtClean="0"/>
              <a:t>, allowing you to send out content to all of your contacts</a:t>
            </a:r>
            <a:endParaRPr lang="en-US" dirty="0" smtClean="0"/>
          </a:p>
          <a:p>
            <a:r>
              <a:rPr lang="en-US" dirty="0" smtClean="0"/>
              <a:t>At the less expensive end, </a:t>
            </a:r>
          </a:p>
          <a:p>
            <a:r>
              <a:rPr lang="en-US" dirty="0" smtClean="0"/>
              <a:t>		Excel or free</a:t>
            </a:r>
            <a:r>
              <a:rPr lang="en-US" baseline="0" dirty="0" smtClean="0"/>
              <a:t> spreadsheets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Fullcontact</a:t>
            </a:r>
            <a:r>
              <a:rPr lang="en-US" baseline="0" dirty="0" smtClean="0"/>
              <a:t> – free or premium version </a:t>
            </a:r>
          </a:p>
          <a:p>
            <a:r>
              <a:rPr lang="en-US" baseline="0" dirty="0" err="1" smtClean="0"/>
              <a:t>Cardreader</a:t>
            </a:r>
            <a:r>
              <a:rPr lang="en-US" baseline="0" dirty="0" smtClean="0"/>
              <a:t> – if you do a lot of networking. Only one I have used that gets the fields right. Since a person does the </a:t>
            </a:r>
            <a:r>
              <a:rPr lang="en-US" baseline="0" dirty="0" err="1" smtClean="0"/>
              <a:t>trascription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4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hope this quick view of the logistics and technology facet has been helpful, I now leave it to my co-speakers to discuss the more important personal contact element. Remember, technology is just a tool, the means, not the end.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5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subtitle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1" y="2178975"/>
            <a:ext cx="7828637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1388"/>
            <a:ext cx="8229600" cy="672612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86"/>
            <a:ext cx="8229600" cy="808097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333"/>
            <a:ext cx="8229600" cy="4689902"/>
          </a:xfrm>
        </p:spPr>
        <p:txBody>
          <a:bodyPr/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62819" y="1038982"/>
            <a:ext cx="7648562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4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1" indent="0">
              <a:buNone/>
              <a:defRPr sz="2000"/>
            </a:lvl7pPr>
            <a:lvl8pPr marL="3200133" indent="0">
              <a:buNone/>
              <a:defRPr sz="2000"/>
            </a:lvl8pPr>
            <a:lvl9pPr marL="3657295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DDB6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0435"/>
            <a:ext cx="8229600" cy="4876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Picture 13" descr="drLogoGood-middle-siz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99" y="6135100"/>
            <a:ext cx="2991335" cy="722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324" rtl="0" eaLnBrk="1" latinLnBrk="0" hangingPunct="1">
        <a:spcBef>
          <a:spcPct val="0"/>
        </a:spcBef>
        <a:buNone/>
        <a:defRPr sz="4000" b="1" i="0" kern="1200" cap="small" spc="-100" baseline="0">
          <a:solidFill>
            <a:srgbClr val="130B6F"/>
          </a:solidFill>
          <a:latin typeface="+mj-lt"/>
          <a:ea typeface="+mj-ea"/>
          <a:cs typeface="+mj-cs"/>
        </a:defRPr>
      </a:lvl1pPr>
    </p:titleStyle>
    <p:bodyStyle>
      <a:lvl1pPr marL="182865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59" indent="-182865" algn="l" defTabSz="914324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56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21" indent="-137149" algn="l" defTabSz="914324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48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35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21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08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1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business.vic.gov.au/setting-up-a-business/business-structure/sole-trad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-264532"/>
            <a:ext cx="7848600" cy="3070667"/>
          </a:xfrm>
        </p:spPr>
        <p:txBody>
          <a:bodyPr lIns="0" tIns="0" rIns="0" bIns="0">
            <a:normAutofit/>
          </a:bodyPr>
          <a:lstStyle/>
          <a:p>
            <a:pPr algn="ctr"/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The Business </a:t>
            </a:r>
            <a:r>
              <a:rPr lang="en-US" b="1" dirty="0">
                <a:solidFill>
                  <a:srgbClr val="100965"/>
                </a:solidFill>
              </a:rPr>
              <a:t>of </a:t>
            </a:r>
            <a:r>
              <a:rPr lang="en-US" b="1" dirty="0" smtClean="0">
                <a:solidFill>
                  <a:srgbClr val="100965"/>
                </a:solidFill>
              </a:rPr>
              <a:t>Mediation</a:t>
            </a:r>
            <a:r>
              <a:rPr lang="en-US" b="1" dirty="0">
                <a:solidFill>
                  <a:srgbClr val="100965"/>
                </a:solidFill>
              </a:rPr>
              <a:t>: </a:t>
            </a:r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How </a:t>
            </a:r>
            <a:r>
              <a:rPr lang="en-US" b="1" dirty="0">
                <a:solidFill>
                  <a:srgbClr val="100965"/>
                </a:solidFill>
              </a:rPr>
              <a:t>to </a:t>
            </a:r>
            <a:r>
              <a:rPr lang="en-US" b="1" dirty="0" smtClean="0">
                <a:solidFill>
                  <a:srgbClr val="100965"/>
                </a:solidFill>
              </a:rPr>
              <a:t>Start </a:t>
            </a:r>
            <a:r>
              <a:rPr lang="en-US" b="1" dirty="0">
                <a:solidFill>
                  <a:srgbClr val="100965"/>
                </a:solidFill>
              </a:rPr>
              <a:t>and </a:t>
            </a:r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Grow </a:t>
            </a:r>
            <a:r>
              <a:rPr lang="en-US" b="1" dirty="0">
                <a:solidFill>
                  <a:srgbClr val="100965"/>
                </a:solidFill>
              </a:rPr>
              <a:t>a </a:t>
            </a:r>
            <a:r>
              <a:rPr lang="en-US" b="1" dirty="0" smtClean="0">
                <a:solidFill>
                  <a:srgbClr val="100965"/>
                </a:solidFill>
              </a:rPr>
              <a:t>Practice</a:t>
            </a:r>
            <a:br>
              <a:rPr lang="en-US" b="1" dirty="0" smtClean="0">
                <a:solidFill>
                  <a:srgbClr val="100965"/>
                </a:solidFill>
              </a:rPr>
            </a:br>
            <a:endParaRPr lang="en-AU" dirty="0">
              <a:solidFill>
                <a:srgbClr val="10096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722" y="4135822"/>
            <a:ext cx="6400800" cy="1613142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090537"/>
              </a:solidFill>
            </a:endParaRPr>
          </a:p>
          <a:p>
            <a:endParaRPr lang="en-US" dirty="0">
              <a:solidFill>
                <a:srgbClr val="090537"/>
              </a:solidFill>
            </a:endParaRPr>
          </a:p>
          <a:p>
            <a:endParaRPr lang="en-US" dirty="0" smtClean="0">
              <a:solidFill>
                <a:srgbClr val="090537"/>
              </a:solidFill>
            </a:endParaRPr>
          </a:p>
          <a:p>
            <a:r>
              <a:rPr lang="en-US" sz="2600" b="1" dirty="0">
                <a:solidFill>
                  <a:srgbClr val="030217"/>
                </a:solidFill>
                <a:latin typeface="TrajanPro-Regular"/>
                <a:cs typeface="TrajanPro-Regular"/>
              </a:rPr>
              <a:t>Donna Ross</a:t>
            </a:r>
          </a:p>
          <a:p>
            <a:r>
              <a:rPr lang="en-US" dirty="0" smtClean="0">
                <a:solidFill>
                  <a:srgbClr val="090537"/>
                </a:solidFill>
              </a:rPr>
              <a:t>August 18, 2015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19360" y="3191962"/>
            <a:ext cx="5887175" cy="52321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r>
              <a:rPr lang="en-US" sz="2000" b="1" dirty="0">
                <a:solidFill>
                  <a:srgbClr val="090537"/>
                </a:solidFill>
              </a:rPr>
              <a:t> </a:t>
            </a:r>
            <a:r>
              <a:rPr lang="en-US" sz="2800" b="1" dirty="0">
                <a:solidFill>
                  <a:srgbClr val="090537"/>
                </a:solidFill>
              </a:rPr>
              <a:t>Technology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292812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30217"/>
                </a:solidFill>
              </a:rPr>
              <a:t>General </a:t>
            </a:r>
            <a:r>
              <a:rPr lang="en-US" b="1" dirty="0">
                <a:solidFill>
                  <a:srgbClr val="030217"/>
                </a:solidFill>
              </a:rPr>
              <a:t>Business </a:t>
            </a:r>
            <a:r>
              <a:rPr lang="en-US" b="1" dirty="0" smtClean="0">
                <a:solidFill>
                  <a:srgbClr val="030217"/>
                </a:solidFill>
              </a:rPr>
              <a:t>Considerations</a:t>
            </a:r>
            <a:r>
              <a:rPr lang="en-AU" dirty="0">
                <a:solidFill>
                  <a:srgbClr val="030217"/>
                </a:solidFill>
              </a:rPr>
              <a:t/>
            </a:r>
            <a:br>
              <a:rPr lang="en-AU" dirty="0">
                <a:solidFill>
                  <a:srgbClr val="030217"/>
                </a:solidFill>
              </a:rPr>
            </a:br>
            <a:endParaRPr lang="en-US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Marketing</a:t>
            </a:r>
            <a:r>
              <a:rPr lang="en-US" dirty="0"/>
              <a:t>/Business </a:t>
            </a:r>
            <a:r>
              <a:rPr lang="en-US" dirty="0" smtClean="0"/>
              <a:t>Plan</a:t>
            </a:r>
          </a:p>
          <a:p>
            <a:pPr marL="0" indent="0">
              <a:buNone/>
            </a:pPr>
            <a:endParaRPr lang="en-AU" dirty="0"/>
          </a:p>
          <a:p>
            <a:pPr lvl="0"/>
            <a:r>
              <a:rPr lang="en-US" dirty="0"/>
              <a:t>Timeframe/Other Sources of </a:t>
            </a:r>
            <a:r>
              <a:rPr lang="en-US" dirty="0" smtClean="0"/>
              <a:t>Income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Office - Rent </a:t>
            </a:r>
            <a:r>
              <a:rPr lang="en-US" dirty="0"/>
              <a:t>or work from </a:t>
            </a:r>
            <a:r>
              <a:rPr lang="en-US" dirty="0" smtClean="0"/>
              <a:t>home</a:t>
            </a:r>
          </a:p>
          <a:p>
            <a:pPr lvl="0"/>
            <a:endParaRPr lang="en-US" dirty="0" smtClean="0"/>
          </a:p>
          <a:p>
            <a:r>
              <a:rPr lang="en-US" dirty="0"/>
              <a:t>Niche</a:t>
            </a:r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0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80432"/>
                </a:solidFill>
              </a:rPr>
              <a:t>General Business Considerations</a:t>
            </a:r>
            <a:r>
              <a:rPr lang="en-AU" dirty="0">
                <a:solidFill>
                  <a:srgbClr val="080432"/>
                </a:solidFill>
              </a:rPr>
              <a:t/>
            </a:r>
            <a:br>
              <a:rPr lang="en-AU" dirty="0">
                <a:solidFill>
                  <a:srgbClr val="080432"/>
                </a:solidFill>
              </a:rPr>
            </a:br>
            <a:endParaRPr lang="en-US" dirty="0">
              <a:solidFill>
                <a:srgbClr val="08043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Accreditation</a:t>
            </a:r>
          </a:p>
          <a:p>
            <a:endParaRPr lang="en-AU" sz="1200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National Accreditation NMAS training and assessment through an Australian Registered Mediator Accreditation Body (RMAB), such as LEADR-</a:t>
            </a:r>
            <a:r>
              <a:rPr lang="en-US" dirty="0" smtClean="0">
                <a:solidFill>
                  <a:srgbClr val="000000"/>
                </a:solidFill>
              </a:rPr>
              <a:t>IAMA</a:t>
            </a:r>
            <a:endParaRPr lang="en-AU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Family Dispute Resolution Practitioner (FDRP) accreditation with the Federal Attorney General (s60I of the Family Law Act)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2"/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US" dirty="0">
                <a:solidFill>
                  <a:srgbClr val="000000"/>
                </a:solidFill>
              </a:rPr>
              <a:t>Professional Indemnity Insurance </a:t>
            </a:r>
            <a:endParaRPr lang="en-US" dirty="0" smtClean="0">
              <a:solidFill>
                <a:srgbClr val="000000"/>
              </a:solidFill>
            </a:endParaRPr>
          </a:p>
          <a:p>
            <a:pPr lvl="0"/>
            <a:endParaRPr lang="en-AU" dirty="0">
              <a:solidFill>
                <a:srgbClr val="0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LEADR-IAMA</a:t>
            </a:r>
            <a:endParaRPr lang="en-AU" sz="1800" dirty="0">
              <a:solidFill>
                <a:srgbClr val="0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LPLC – if you hold a </a:t>
            </a:r>
            <a:r>
              <a:rPr lang="en-US" sz="1800" dirty="0" err="1">
                <a:solidFill>
                  <a:srgbClr val="000000"/>
                </a:solidFill>
              </a:rPr>
              <a:t>Practising</a:t>
            </a:r>
            <a:r>
              <a:rPr lang="en-US" sz="1800" dirty="0">
                <a:solidFill>
                  <a:srgbClr val="000000"/>
                </a:solidFill>
              </a:rPr>
              <a:t> Certificate</a:t>
            </a:r>
          </a:p>
          <a:p>
            <a:pPr lvl="1"/>
            <a:endParaRPr lang="en-US" sz="1200" dirty="0">
              <a:solidFill>
                <a:srgbClr val="000000"/>
              </a:solidFill>
            </a:endParaRPr>
          </a:p>
          <a:p>
            <a:pPr lvl="0"/>
            <a:endParaRPr lang="en-AU" sz="1800" dirty="0">
              <a:solidFill>
                <a:srgbClr val="000000"/>
              </a:solidFill>
            </a:endParaRPr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5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30217"/>
                </a:solidFill>
              </a:rPr>
              <a:t>General </a:t>
            </a:r>
            <a:r>
              <a:rPr lang="en-US" b="1" dirty="0">
                <a:solidFill>
                  <a:srgbClr val="030217"/>
                </a:solidFill>
              </a:rPr>
              <a:t>Business Considerations</a:t>
            </a:r>
            <a:r>
              <a:rPr lang="en-AU" dirty="0">
                <a:solidFill>
                  <a:srgbClr val="030217"/>
                </a:solidFill>
              </a:rPr>
              <a:t/>
            </a:r>
            <a:br>
              <a:rPr lang="en-AU" dirty="0">
                <a:solidFill>
                  <a:srgbClr val="030217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egal </a:t>
            </a:r>
            <a:r>
              <a:rPr lang="en-US" dirty="0"/>
              <a:t>and </a:t>
            </a:r>
            <a:r>
              <a:rPr lang="en-US" dirty="0" smtClean="0"/>
              <a:t>Tax </a:t>
            </a:r>
            <a:r>
              <a:rPr lang="en-US" dirty="0"/>
              <a:t>I</a:t>
            </a:r>
            <a:r>
              <a:rPr lang="en-US" dirty="0" smtClean="0"/>
              <a:t>ssues </a:t>
            </a:r>
          </a:p>
          <a:p>
            <a:endParaRPr lang="en-US" dirty="0"/>
          </a:p>
          <a:p>
            <a:pPr lvl="1"/>
            <a:r>
              <a:rPr lang="en-US" dirty="0">
                <a:solidFill>
                  <a:srgbClr val="080432"/>
                </a:solidFill>
              </a:rPr>
              <a:t>ABN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TFN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Bank Account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Business name (if different from your own). Check </a:t>
            </a:r>
            <a:r>
              <a:rPr lang="en-US" dirty="0" smtClean="0">
                <a:solidFill>
                  <a:srgbClr val="080432"/>
                </a:solidFill>
              </a:rPr>
              <a:t>business and domain </a:t>
            </a:r>
            <a:r>
              <a:rPr lang="en-US" dirty="0">
                <a:solidFill>
                  <a:srgbClr val="080432"/>
                </a:solidFill>
              </a:rPr>
              <a:t>name availability</a:t>
            </a:r>
            <a:r>
              <a:rPr lang="en-US" dirty="0" smtClean="0">
                <a:solidFill>
                  <a:srgbClr val="080432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80432"/>
                </a:solidFill>
              </a:rPr>
              <a:t>Sole trader or corporate structure</a:t>
            </a:r>
          </a:p>
          <a:p>
            <a:pPr lvl="3"/>
            <a:r>
              <a:rPr lang="en-US" dirty="0">
                <a:hlinkClick r:id="rId3"/>
              </a:rPr>
              <a:t>http://www.business.vic.gov.au/setting-up-a-business/business-structure/sole-trader</a:t>
            </a:r>
            <a:endParaRPr lang="en-AU" dirty="0"/>
          </a:p>
          <a:p>
            <a:pPr lvl="1"/>
            <a:endParaRPr lang="en-AU" dirty="0">
              <a:solidFill>
                <a:srgbClr val="08043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6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Branding Your Business</a:t>
            </a:r>
            <a:r>
              <a:rPr lang="en-AU" sz="3600" dirty="0">
                <a:solidFill>
                  <a:srgbClr val="000000"/>
                </a:solidFill>
              </a:rPr>
              <a:t/>
            </a:r>
            <a:br>
              <a:rPr lang="en-AU" sz="3600" dirty="0">
                <a:solidFill>
                  <a:srgbClr val="000000"/>
                </a:solidFill>
              </a:rPr>
            </a:b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Domain Name</a:t>
            </a:r>
          </a:p>
          <a:p>
            <a:endParaRPr lang="en-US" sz="1200" dirty="0"/>
          </a:p>
          <a:p>
            <a:pPr lvl="1"/>
            <a:r>
              <a:rPr lang="en-US" dirty="0" smtClean="0"/>
              <a:t>Check if available (as well as the business name)</a:t>
            </a:r>
          </a:p>
          <a:p>
            <a:pPr lvl="3"/>
            <a:r>
              <a:rPr lang="en-US" dirty="0" err="1" smtClean="0"/>
              <a:t>GoDaddy.com</a:t>
            </a:r>
            <a:endParaRPr lang="en-US" b="1" u="sng" dirty="0"/>
          </a:p>
          <a:p>
            <a:r>
              <a:rPr lang="en-US" b="1" dirty="0" smtClean="0"/>
              <a:t>Logo</a:t>
            </a:r>
          </a:p>
          <a:p>
            <a:pPr lvl="1"/>
            <a:r>
              <a:rPr lang="en-US" dirty="0" smtClean="0"/>
              <a:t>99 Designs</a:t>
            </a:r>
          </a:p>
          <a:p>
            <a:pPr lvl="1"/>
            <a:endParaRPr lang="en-US" sz="1200" dirty="0"/>
          </a:p>
          <a:p>
            <a:r>
              <a:rPr lang="en-US" b="1" dirty="0"/>
              <a:t>Website</a:t>
            </a:r>
            <a:endParaRPr lang="en-AU" b="1" dirty="0"/>
          </a:p>
          <a:p>
            <a:pPr lvl="1"/>
            <a:r>
              <a:rPr lang="en-US" dirty="0"/>
              <a:t>Free </a:t>
            </a:r>
            <a:r>
              <a:rPr lang="en-US" dirty="0" err="1"/>
              <a:t>Wordpress</a:t>
            </a:r>
            <a:r>
              <a:rPr lang="en-US" dirty="0"/>
              <a:t> Themes</a:t>
            </a:r>
          </a:p>
          <a:p>
            <a:pPr lvl="3"/>
            <a:r>
              <a:rPr lang="en-US" dirty="0"/>
              <a:t>Must be </a:t>
            </a:r>
            <a:r>
              <a:rPr lang="en-US" dirty="0" smtClean="0"/>
              <a:t>Responsive</a:t>
            </a:r>
          </a:p>
          <a:p>
            <a:pPr lvl="3"/>
            <a:r>
              <a:rPr lang="en-US" dirty="0" smtClean="0"/>
              <a:t>Make sure you know what you’re getting</a:t>
            </a:r>
            <a:endParaRPr lang="en-US" dirty="0"/>
          </a:p>
          <a:p>
            <a:pPr lvl="2"/>
            <a:r>
              <a:rPr lang="en-US" dirty="0" smtClean="0"/>
              <a:t>Links </a:t>
            </a:r>
            <a:r>
              <a:rPr lang="en-US" dirty="0"/>
              <a:t>to </a:t>
            </a:r>
            <a:r>
              <a:rPr lang="en-US" dirty="0" smtClean="0"/>
              <a:t>Bios</a:t>
            </a:r>
          </a:p>
          <a:p>
            <a:pPr lvl="2"/>
            <a:r>
              <a:rPr lang="en-US" dirty="0"/>
              <a:t>Blog with Link to Social Media</a:t>
            </a:r>
          </a:p>
          <a:p>
            <a:pPr lvl="2"/>
            <a:r>
              <a:rPr lang="en-US" dirty="0" smtClean="0"/>
              <a:t>Update </a:t>
            </a:r>
            <a:r>
              <a:rPr lang="en-US" dirty="0"/>
              <a:t>Content – Google loves Content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8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Branding Your Business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Social Media Strategy</a:t>
            </a:r>
          </a:p>
          <a:p>
            <a:endParaRPr lang="en-US" sz="1200" b="1" dirty="0"/>
          </a:p>
          <a:p>
            <a:r>
              <a:rPr lang="en-US" dirty="0" smtClean="0"/>
              <a:t>LinkedIn</a:t>
            </a:r>
            <a:endParaRPr lang="en-AU" dirty="0"/>
          </a:p>
          <a:p>
            <a:pPr lvl="2"/>
            <a:r>
              <a:rPr lang="en-US" dirty="0"/>
              <a:t>Join Groups</a:t>
            </a:r>
            <a:endParaRPr lang="en-AU" dirty="0"/>
          </a:p>
          <a:p>
            <a:pPr lvl="2"/>
            <a:r>
              <a:rPr lang="en-US" dirty="0" smtClean="0"/>
              <a:t>Post</a:t>
            </a:r>
            <a:endParaRPr lang="en-AU" dirty="0"/>
          </a:p>
          <a:p>
            <a:pPr lvl="0"/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Business Site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Twitter</a:t>
            </a:r>
            <a:endParaRPr lang="en-US" dirty="0"/>
          </a:p>
          <a:p>
            <a:pPr lvl="1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9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Keeping Track of </a:t>
            </a:r>
            <a:r>
              <a:rPr lang="en-US" dirty="0" smtClean="0">
                <a:solidFill>
                  <a:srgbClr val="000000"/>
                </a:solidFill>
              </a:rPr>
              <a:t>it All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CRM - </a:t>
            </a:r>
            <a:r>
              <a:rPr lang="en-US" dirty="0"/>
              <a:t>Customer </a:t>
            </a:r>
            <a:r>
              <a:rPr lang="en-US" dirty="0" smtClean="0"/>
              <a:t>Relationship Management</a:t>
            </a:r>
            <a:endParaRPr lang="en-AU" dirty="0"/>
          </a:p>
          <a:p>
            <a:r>
              <a:rPr lang="en-US" b="1" dirty="0"/>
              <a:t> </a:t>
            </a:r>
            <a:endParaRPr lang="en-AU" dirty="0"/>
          </a:p>
          <a:p>
            <a:pPr lvl="1"/>
            <a:r>
              <a:rPr lang="en-US" dirty="0" err="1"/>
              <a:t>Salesforce</a:t>
            </a:r>
            <a:r>
              <a:rPr lang="en-US" dirty="0"/>
              <a:t> (CME</a:t>
            </a:r>
            <a:r>
              <a:rPr lang="en-US" dirty="0" smtClean="0"/>
              <a:t>)</a:t>
            </a:r>
          </a:p>
          <a:p>
            <a:pPr lvl="1"/>
            <a:endParaRPr lang="en-AU" dirty="0"/>
          </a:p>
          <a:p>
            <a:pPr lvl="1"/>
            <a:r>
              <a:rPr lang="en-US" dirty="0" err="1" smtClean="0"/>
              <a:t>vTiger</a:t>
            </a:r>
            <a:endParaRPr lang="en-US" dirty="0" smtClean="0"/>
          </a:p>
          <a:p>
            <a:pPr marL="274297" lvl="1" indent="0">
              <a:buNone/>
            </a:pPr>
            <a:endParaRPr lang="en-AU" dirty="0"/>
          </a:p>
          <a:p>
            <a:pPr lvl="1"/>
            <a:r>
              <a:rPr lang="en-US" dirty="0" smtClean="0"/>
              <a:t>Excel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FullContact</a:t>
            </a:r>
            <a:endParaRPr lang="en-US" dirty="0"/>
          </a:p>
          <a:p>
            <a:pPr lvl="1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9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00"/>
                </a:solidFill>
              </a:rPr>
              <a:t>Start </a:t>
            </a:r>
            <a:r>
              <a:rPr lang="fr-FR" dirty="0" err="1" smtClean="0">
                <a:solidFill>
                  <a:srgbClr val="000000"/>
                </a:solidFill>
              </a:rPr>
              <a:t>Growing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Your</a:t>
            </a:r>
            <a:r>
              <a:rPr lang="fr-FR" dirty="0" smtClean="0">
                <a:solidFill>
                  <a:srgbClr val="000000"/>
                </a:solidFill>
              </a:rPr>
              <a:t>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Thank you for your attention.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Questions?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1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396</TotalTime>
  <Words>922</Words>
  <Application>Microsoft Macintosh PowerPoint</Application>
  <PresentationFormat>On-screen Show (4:3)</PresentationFormat>
  <Paragraphs>187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 The Business of Mediation:  How to Start and  Grow a Practice </vt:lpstr>
      <vt:lpstr>General Business Considerations </vt:lpstr>
      <vt:lpstr>General Business Considerations </vt:lpstr>
      <vt:lpstr>General Business Considerations </vt:lpstr>
      <vt:lpstr>Branding Your Business </vt:lpstr>
      <vt:lpstr>Branding Your Business </vt:lpstr>
      <vt:lpstr>Keeping Track of it All </vt:lpstr>
      <vt:lpstr>Start Growing Your Business</vt:lpstr>
    </vt:vector>
  </TitlesOfParts>
  <Company>Donna Ross  Dispute Resolution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title</dc:title>
  <dc:creator>Donna Ross</dc:creator>
  <cp:lastModifiedBy>DONNA ROSS</cp:lastModifiedBy>
  <cp:revision>36</cp:revision>
  <cp:lastPrinted>2015-08-18T05:43:45Z</cp:lastPrinted>
  <dcterms:created xsi:type="dcterms:W3CDTF">2015-08-17T10:39:41Z</dcterms:created>
  <dcterms:modified xsi:type="dcterms:W3CDTF">2015-08-18T05:49:25Z</dcterms:modified>
</cp:coreProperties>
</file>