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0"/>
  </p:notesMasterIdLst>
  <p:sldIdLst>
    <p:sldId id="257" r:id="rId2"/>
    <p:sldId id="271" r:id="rId3"/>
    <p:sldId id="272" r:id="rId4"/>
    <p:sldId id="268" r:id="rId5"/>
    <p:sldId id="276" r:id="rId6"/>
    <p:sldId id="273" r:id="rId7"/>
    <p:sldId id="275" r:id="rId8"/>
    <p:sldId id="265" r:id="rId9"/>
  </p:sldIdLst>
  <p:sldSz cx="9144000" cy="6858000" type="screen4x3"/>
  <p:notesSz cx="9144000" cy="6858000"/>
  <p:defaultTextStyle>
    <a:defPPr>
      <a:defRPr lang="en-US"/>
    </a:defPPr>
    <a:lvl1pPr marL="0" algn="l" defTabSz="914324" rtl="0" eaLnBrk="1" latinLnBrk="0" hangingPunct="1">
      <a:defRPr sz="1800" kern="1200">
        <a:solidFill>
          <a:schemeClr val="tx1"/>
        </a:solidFill>
        <a:latin typeface="+mn-lt"/>
        <a:ea typeface="+mn-ea"/>
        <a:cs typeface="+mn-cs"/>
      </a:defRPr>
    </a:lvl1pPr>
    <a:lvl2pPr marL="457162" algn="l" defTabSz="914324" rtl="0" eaLnBrk="1" latinLnBrk="0" hangingPunct="1">
      <a:defRPr sz="1800" kern="1200">
        <a:solidFill>
          <a:schemeClr val="tx1"/>
        </a:solidFill>
        <a:latin typeface="+mn-lt"/>
        <a:ea typeface="+mn-ea"/>
        <a:cs typeface="+mn-cs"/>
      </a:defRPr>
    </a:lvl2pPr>
    <a:lvl3pPr marL="914324" algn="l" defTabSz="914324" rtl="0" eaLnBrk="1" latinLnBrk="0" hangingPunct="1">
      <a:defRPr sz="1800" kern="1200">
        <a:solidFill>
          <a:schemeClr val="tx1"/>
        </a:solidFill>
        <a:latin typeface="+mn-lt"/>
        <a:ea typeface="+mn-ea"/>
        <a:cs typeface="+mn-cs"/>
      </a:defRPr>
    </a:lvl3pPr>
    <a:lvl4pPr marL="1371485" algn="l" defTabSz="914324" rtl="0" eaLnBrk="1" latinLnBrk="0" hangingPunct="1">
      <a:defRPr sz="1800" kern="1200">
        <a:solidFill>
          <a:schemeClr val="tx1"/>
        </a:solidFill>
        <a:latin typeface="+mn-lt"/>
        <a:ea typeface="+mn-ea"/>
        <a:cs typeface="+mn-cs"/>
      </a:defRPr>
    </a:lvl4pPr>
    <a:lvl5pPr marL="1828647" algn="l" defTabSz="914324" rtl="0" eaLnBrk="1" latinLnBrk="0" hangingPunct="1">
      <a:defRPr sz="1800" kern="1200">
        <a:solidFill>
          <a:schemeClr val="tx1"/>
        </a:solidFill>
        <a:latin typeface="+mn-lt"/>
        <a:ea typeface="+mn-ea"/>
        <a:cs typeface="+mn-cs"/>
      </a:defRPr>
    </a:lvl5pPr>
    <a:lvl6pPr marL="2285809" algn="l" defTabSz="914324" rtl="0" eaLnBrk="1" latinLnBrk="0" hangingPunct="1">
      <a:defRPr sz="1800" kern="1200">
        <a:solidFill>
          <a:schemeClr val="tx1"/>
        </a:solidFill>
        <a:latin typeface="+mn-lt"/>
        <a:ea typeface="+mn-ea"/>
        <a:cs typeface="+mn-cs"/>
      </a:defRPr>
    </a:lvl6pPr>
    <a:lvl7pPr marL="2742971" algn="l" defTabSz="914324" rtl="0" eaLnBrk="1" latinLnBrk="0" hangingPunct="1">
      <a:defRPr sz="1800" kern="1200">
        <a:solidFill>
          <a:schemeClr val="tx1"/>
        </a:solidFill>
        <a:latin typeface="+mn-lt"/>
        <a:ea typeface="+mn-ea"/>
        <a:cs typeface="+mn-cs"/>
      </a:defRPr>
    </a:lvl7pPr>
    <a:lvl8pPr marL="3200133" algn="l" defTabSz="914324" rtl="0" eaLnBrk="1" latinLnBrk="0" hangingPunct="1">
      <a:defRPr sz="1800" kern="1200">
        <a:solidFill>
          <a:schemeClr val="tx1"/>
        </a:solidFill>
        <a:latin typeface="+mn-lt"/>
        <a:ea typeface="+mn-ea"/>
        <a:cs typeface="+mn-cs"/>
      </a:defRPr>
    </a:lvl8pPr>
    <a:lvl9pPr marL="3657295" algn="l" defTabSz="914324"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23AFA9-213D-E747-B949-603A44DF2805}">
          <p14:sldIdLst>
            <p14:sldId id="257"/>
            <p14:sldId id="271"/>
            <p14:sldId id="272"/>
            <p14:sldId id="268"/>
            <p14:sldId id="276"/>
            <p14:sldId id="273"/>
            <p14:sldId id="275"/>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00965"/>
    <a:srgbClr val="E7DDB6"/>
    <a:srgbClr val="000000"/>
    <a:srgbClr val="030217"/>
    <a:srgbClr val="090537"/>
    <a:srgbClr val="080432"/>
    <a:srgbClr val="988749"/>
    <a:srgbClr val="130B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418" autoAdjust="0"/>
  </p:normalViewPr>
  <p:slideViewPr>
    <p:cSldViewPr snapToGrid="0" snapToObjects="1">
      <p:cViewPr varScale="1">
        <p:scale>
          <a:sx n="112" d="100"/>
          <a:sy n="112" d="100"/>
        </p:scale>
        <p:origin x="1176" y="192"/>
      </p:cViewPr>
      <p:guideLst>
        <p:guide orient="horz" pos="2160"/>
        <p:guide pos="2880"/>
      </p:guideLst>
    </p:cSldViewPr>
  </p:slideViewPr>
  <p:outlineViewPr>
    <p:cViewPr>
      <p:scale>
        <a:sx n="33" d="100"/>
        <a:sy n="33" d="100"/>
      </p:scale>
      <p:origin x="0" y="-4656"/>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32" d="100"/>
          <a:sy n="132" d="100"/>
        </p:scale>
        <p:origin x="2600" y="17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7BA24EF-7647-0A4F-ABCA-7C7A4E8F9C00}" type="datetimeFigureOut">
              <a:rPr lang="en-US" smtClean="0"/>
              <a:t>10/28/16</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8DFC668-66E4-1C45-9F70-5BE36060B768}" type="slidenum">
              <a:rPr lang="en-US" smtClean="0"/>
              <a:t>‹#›</a:t>
            </a:fld>
            <a:endParaRPr lang="en-US"/>
          </a:p>
        </p:txBody>
      </p:sp>
    </p:spTree>
    <p:extLst>
      <p:ext uri="{BB962C8B-B14F-4D97-AF65-F5344CB8AC3E}">
        <p14:creationId xmlns:p14="http://schemas.microsoft.com/office/powerpoint/2010/main" val="134386906"/>
      </p:ext>
    </p:extLst>
  </p:cSld>
  <p:clrMap bg1="lt1" tx1="dk1" bg2="lt2" tx2="dk2" accent1="accent1" accent2="accent2" accent3="accent3" accent4="accent4" accent5="accent5" accent6="accent6" hlink="hlink" folHlink="folHlink"/>
  <p:notesStyle>
    <a:lvl1pPr marL="0" algn="l" defTabSz="457162" rtl="0" eaLnBrk="1" latinLnBrk="0" hangingPunct="1">
      <a:defRPr sz="1200" kern="1200">
        <a:solidFill>
          <a:schemeClr val="tx1"/>
        </a:solidFill>
        <a:latin typeface="+mn-lt"/>
        <a:ea typeface="+mn-ea"/>
        <a:cs typeface="+mn-cs"/>
      </a:defRPr>
    </a:lvl1pPr>
    <a:lvl2pPr marL="457162" algn="l" defTabSz="457162" rtl="0" eaLnBrk="1" latinLnBrk="0" hangingPunct="1">
      <a:defRPr sz="1200" kern="1200">
        <a:solidFill>
          <a:schemeClr val="tx1"/>
        </a:solidFill>
        <a:latin typeface="+mn-lt"/>
        <a:ea typeface="+mn-ea"/>
        <a:cs typeface="+mn-cs"/>
      </a:defRPr>
    </a:lvl2pPr>
    <a:lvl3pPr marL="914324" algn="l" defTabSz="457162" rtl="0" eaLnBrk="1" latinLnBrk="0" hangingPunct="1">
      <a:defRPr sz="1200" kern="1200">
        <a:solidFill>
          <a:schemeClr val="tx1"/>
        </a:solidFill>
        <a:latin typeface="+mn-lt"/>
        <a:ea typeface="+mn-ea"/>
        <a:cs typeface="+mn-cs"/>
      </a:defRPr>
    </a:lvl3pPr>
    <a:lvl4pPr marL="1371485" algn="l" defTabSz="457162" rtl="0" eaLnBrk="1" latinLnBrk="0" hangingPunct="1">
      <a:defRPr sz="1200" kern="1200">
        <a:solidFill>
          <a:schemeClr val="tx1"/>
        </a:solidFill>
        <a:latin typeface="+mn-lt"/>
        <a:ea typeface="+mn-ea"/>
        <a:cs typeface="+mn-cs"/>
      </a:defRPr>
    </a:lvl4pPr>
    <a:lvl5pPr marL="1828647" algn="l" defTabSz="457162" rtl="0" eaLnBrk="1" latinLnBrk="0" hangingPunct="1">
      <a:defRPr sz="1200" kern="1200">
        <a:solidFill>
          <a:schemeClr val="tx1"/>
        </a:solidFill>
        <a:latin typeface="+mn-lt"/>
        <a:ea typeface="+mn-ea"/>
        <a:cs typeface="+mn-cs"/>
      </a:defRPr>
    </a:lvl5pPr>
    <a:lvl6pPr marL="2285809" algn="l" defTabSz="457162" rtl="0" eaLnBrk="1" latinLnBrk="0" hangingPunct="1">
      <a:defRPr sz="1200" kern="1200">
        <a:solidFill>
          <a:schemeClr val="tx1"/>
        </a:solidFill>
        <a:latin typeface="+mn-lt"/>
        <a:ea typeface="+mn-ea"/>
        <a:cs typeface="+mn-cs"/>
      </a:defRPr>
    </a:lvl6pPr>
    <a:lvl7pPr marL="2742971" algn="l" defTabSz="457162" rtl="0" eaLnBrk="1" latinLnBrk="0" hangingPunct="1">
      <a:defRPr sz="1200" kern="1200">
        <a:solidFill>
          <a:schemeClr val="tx1"/>
        </a:solidFill>
        <a:latin typeface="+mn-lt"/>
        <a:ea typeface="+mn-ea"/>
        <a:cs typeface="+mn-cs"/>
      </a:defRPr>
    </a:lvl7pPr>
    <a:lvl8pPr marL="3200133" algn="l" defTabSz="457162" rtl="0" eaLnBrk="1" latinLnBrk="0" hangingPunct="1">
      <a:defRPr sz="1200" kern="1200">
        <a:solidFill>
          <a:schemeClr val="tx1"/>
        </a:solidFill>
        <a:latin typeface="+mn-lt"/>
        <a:ea typeface="+mn-ea"/>
        <a:cs typeface="+mn-cs"/>
      </a:defRPr>
    </a:lvl8pPr>
    <a:lvl9pPr marL="3657295" algn="l" defTabSz="45716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r>
              <a:rPr lang="fr-FR" sz="1200" kern="1200" dirty="0" smtClean="0">
                <a:solidFill>
                  <a:schemeClr val="tx1"/>
                </a:solidFill>
                <a:effectLst/>
                <a:latin typeface="+mn-lt"/>
                <a:ea typeface="+mn-ea"/>
                <a:cs typeface="+mn-cs"/>
              </a:rPr>
              <a:t>Know </a:t>
            </a:r>
            <a:r>
              <a:rPr lang="fr-FR" sz="1200" kern="1200" dirty="0" err="1" smtClean="0">
                <a:solidFill>
                  <a:schemeClr val="tx1"/>
                </a:solidFill>
                <a:effectLst/>
                <a:latin typeface="+mn-lt"/>
                <a:ea typeface="+mn-ea"/>
                <a:cs typeface="+mn-cs"/>
              </a:rPr>
              <a:t>your</a:t>
            </a:r>
            <a:r>
              <a:rPr lang="fr-FR" sz="1200" kern="1200" dirty="0" smtClean="0">
                <a:solidFill>
                  <a:schemeClr val="tx1"/>
                </a:solidFill>
                <a:effectLst/>
                <a:latin typeface="+mn-lt"/>
                <a:ea typeface="+mn-ea"/>
                <a:cs typeface="+mn-cs"/>
              </a:rPr>
              <a:t> client. Know </a:t>
            </a:r>
            <a:r>
              <a:rPr lang="fr-FR" sz="1200" kern="1200" dirty="0" err="1" smtClean="0">
                <a:solidFill>
                  <a:schemeClr val="tx1"/>
                </a:solidFill>
                <a:effectLst/>
                <a:latin typeface="+mn-lt"/>
                <a:ea typeface="+mn-ea"/>
                <a:cs typeface="+mn-cs"/>
              </a:rPr>
              <a:t>your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Arbitrator</a:t>
            </a:r>
            <a:r>
              <a:rPr lang="fr-FR"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Know </a:t>
            </a:r>
            <a:r>
              <a:rPr lang="fr-FR" sz="1200" kern="1200" dirty="0" err="1" smtClean="0">
                <a:solidFill>
                  <a:schemeClr val="tx1"/>
                </a:solidFill>
                <a:effectLst/>
                <a:latin typeface="+mn-lt"/>
                <a:ea typeface="+mn-ea"/>
                <a:cs typeface="+mn-cs"/>
              </a:rPr>
              <a:t>your</a:t>
            </a:r>
            <a:r>
              <a:rPr lang="fr-FR" sz="1200" kern="1200" dirty="0" smtClean="0">
                <a:solidFill>
                  <a:schemeClr val="tx1"/>
                </a:solidFill>
                <a:effectLst/>
                <a:latin typeface="+mn-lt"/>
                <a:ea typeface="+mn-ea"/>
                <a:cs typeface="+mn-cs"/>
              </a:rPr>
              <a:t> party </a:t>
            </a:r>
            <a:r>
              <a:rPr lang="fr-FR" sz="1200" kern="1200" dirty="0" err="1" smtClean="0">
                <a:solidFill>
                  <a:schemeClr val="tx1"/>
                </a:solidFill>
                <a:effectLst/>
                <a:latin typeface="+mn-lt"/>
                <a:ea typeface="+mn-ea"/>
                <a:cs typeface="+mn-cs"/>
              </a:rPr>
              <a:t>advocates</a:t>
            </a:r>
            <a:endParaRPr lang="en-US" sz="1200" kern="1200" dirty="0" smtClean="0">
              <a:solidFill>
                <a:schemeClr val="tx1"/>
              </a:solidFill>
              <a:effectLst/>
              <a:latin typeface="+mn-lt"/>
              <a:ea typeface="+mn-ea"/>
              <a:cs typeface="+mn-cs"/>
            </a:endParaRP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RI </a:t>
            </a:r>
            <a:r>
              <a:rPr lang="fr-FR" sz="1200" kern="1200" dirty="0" err="1" smtClean="0">
                <a:solidFill>
                  <a:schemeClr val="tx1"/>
                </a:solidFill>
                <a:effectLst/>
                <a:latin typeface="+mn-lt"/>
                <a:ea typeface="+mn-ea"/>
                <a:cs typeface="+mn-cs"/>
              </a:rPr>
              <a:t>med</a:t>
            </a:r>
            <a:r>
              <a:rPr lang="fr-FR" sz="1200" kern="1200" dirty="0" smtClean="0">
                <a:solidFill>
                  <a:schemeClr val="tx1"/>
                </a:solidFill>
                <a:effectLst/>
                <a:latin typeface="+mn-lt"/>
                <a:ea typeface="+mn-ea"/>
                <a:cs typeface="+mn-cs"/>
              </a:rPr>
              <a:t> agreement</a:t>
            </a:r>
          </a:p>
          <a:p>
            <a:r>
              <a:rPr lang="fr-FR" sz="1200" kern="1200" dirty="0" err="1" smtClean="0">
                <a:solidFill>
                  <a:schemeClr val="tx1"/>
                </a:solidFill>
                <a:effectLst/>
                <a:latin typeface="+mn-lt"/>
                <a:ea typeface="+mn-ea"/>
                <a:cs typeface="+mn-cs"/>
              </a:rPr>
              <a:t>Authority</a:t>
            </a:r>
            <a:endParaRPr lang="en-US"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Each party must be represented at the Mediation conference by a person or persons having or able during the course of the mediation to obtain authority to settle the Dispute.</a:t>
            </a:r>
          </a:p>
          <a:p>
            <a:r>
              <a:rPr lang="en-US" sz="1200" kern="1200" dirty="0" smtClean="0">
                <a:solidFill>
                  <a:schemeClr val="tx1"/>
                </a:solidFill>
                <a:effectLst/>
                <a:latin typeface="+mn-lt"/>
                <a:ea typeface="+mn-ea"/>
                <a:cs typeface="+mn-cs"/>
              </a:rPr>
              <a:t>Confidentiality</a:t>
            </a:r>
          </a:p>
          <a:p>
            <a:r>
              <a:rPr lang="en-US" sz="1200" kern="1200" dirty="0" smtClean="0">
                <a:solidFill>
                  <a:schemeClr val="tx1"/>
                </a:solidFill>
                <a:effectLst/>
                <a:latin typeface="+mn-lt"/>
                <a:ea typeface="+mn-ea"/>
                <a:cs typeface="+mn-cs"/>
              </a:rPr>
              <a:t>The Parties and the Mediator will not unless required by law to do so, disclose to any person not present at the Mediation, nor use, any confidential information furnished during the Mediation unless such disclosure is to obtain professional advice or is to a person within that Party’s legitimate field of intimacy, and the person to whom the disclosure is made is advised that the confidential information is confidential.</a:t>
            </a:r>
          </a:p>
          <a:p>
            <a:r>
              <a:rPr lang="en-US" sz="1200" kern="1200" dirty="0" smtClean="0">
                <a:solidFill>
                  <a:schemeClr val="tx1"/>
                </a:solidFill>
                <a:effectLst/>
                <a:latin typeface="+mn-lt"/>
                <a:ea typeface="+mn-ea"/>
                <a:cs typeface="+mn-cs"/>
              </a:rPr>
              <a:t>Non- parties:</a:t>
            </a:r>
          </a:p>
          <a:p>
            <a:r>
              <a:rPr lang="en-US" sz="1200" kern="1200" dirty="0" smtClean="0">
                <a:solidFill>
                  <a:schemeClr val="tx1"/>
                </a:solidFill>
                <a:effectLst/>
                <a:latin typeface="+mn-lt"/>
                <a:ea typeface="+mn-ea"/>
                <a:cs typeface="+mn-cs"/>
              </a:rPr>
              <a:t>14.	Any persons other than the Parties (including legally qualified persons) attending the Mediation to assist and advise a Party in the Mediation shall sign an acknowledgement and undertaking as to confidentiality as specified in Schedule 3.</a:t>
            </a:r>
          </a:p>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1</a:t>
            </a:fld>
            <a:endParaRPr lang="en-US"/>
          </a:p>
        </p:txBody>
      </p:sp>
    </p:spTree>
    <p:extLst>
      <p:ext uri="{BB962C8B-B14F-4D97-AF65-F5344CB8AC3E}">
        <p14:creationId xmlns:p14="http://schemas.microsoft.com/office/powerpoint/2010/main" val="1638135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r>
              <a:rPr lang="en-US" dirty="0" err="1" smtClean="0"/>
              <a:t>Getthem</a:t>
            </a:r>
            <a:r>
              <a:rPr lang="en-US" dirty="0" smtClean="0"/>
              <a:t> on bard</a:t>
            </a:r>
            <a:r>
              <a:rPr lang="en-US" baseline="0" dirty="0" smtClean="0"/>
              <a:t> from the outset</a:t>
            </a:r>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2</a:t>
            </a:fld>
            <a:endParaRPr lang="en-US"/>
          </a:p>
        </p:txBody>
      </p:sp>
    </p:spTree>
    <p:extLst>
      <p:ext uri="{BB962C8B-B14F-4D97-AF65-F5344CB8AC3E}">
        <p14:creationId xmlns:p14="http://schemas.microsoft.com/office/powerpoint/2010/main" val="163813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0" marR="0" indent="0" algn="l" defTabSz="457162"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162"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162" rtl="0" eaLnBrk="1" fontAlgn="auto" latinLnBrk="0" hangingPunct="1">
              <a:lnSpc>
                <a:spcPct val="100000"/>
              </a:lnSpc>
              <a:spcBef>
                <a:spcPts val="0"/>
              </a:spcBef>
              <a:spcAft>
                <a:spcPts val="0"/>
              </a:spcAft>
              <a:buClrTx/>
              <a:buSzTx/>
              <a:buFontTx/>
              <a:buNone/>
              <a:tabLst/>
              <a:defRPr/>
            </a:pPr>
            <a:r>
              <a:rPr lang="en-US" sz="1200" dirty="0" smtClean="0"/>
              <a:t>Carrot</a:t>
            </a:r>
          </a:p>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3</a:t>
            </a:fld>
            <a:endParaRPr lang="en-US"/>
          </a:p>
        </p:txBody>
      </p:sp>
    </p:spTree>
    <p:extLst>
      <p:ext uri="{BB962C8B-B14F-4D97-AF65-F5344CB8AC3E}">
        <p14:creationId xmlns:p14="http://schemas.microsoft.com/office/powerpoint/2010/main" val="496423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171450" marR="0" indent="-171450" algn="l" defTabSz="457162" rtl="0" eaLnBrk="1" fontAlgn="auto" latinLnBrk="0" hangingPunct="1">
              <a:lnSpc>
                <a:spcPct val="100000"/>
              </a:lnSpc>
              <a:spcBef>
                <a:spcPts val="0"/>
              </a:spcBef>
              <a:spcAft>
                <a:spcPts val="0"/>
              </a:spcAft>
              <a:buClrTx/>
              <a:buSzTx/>
              <a:buFontTx/>
              <a:buChar char="-"/>
              <a:tabLst/>
              <a:defRPr/>
            </a:pPr>
            <a:r>
              <a:rPr lang="fr-FR" sz="1200" dirty="0" err="1" smtClean="0"/>
              <a:t>Seashell</a:t>
            </a:r>
            <a:endParaRPr lang="fr-FR" sz="1200" dirty="0" smtClean="0"/>
          </a:p>
          <a:p>
            <a:pPr marL="171450" marR="0" indent="-171450" algn="l" defTabSz="457162" rtl="0" eaLnBrk="1" fontAlgn="auto" latinLnBrk="0" hangingPunct="1">
              <a:lnSpc>
                <a:spcPct val="100000"/>
              </a:lnSpc>
              <a:spcBef>
                <a:spcPts val="0"/>
              </a:spcBef>
              <a:spcAft>
                <a:spcPts val="0"/>
              </a:spcAft>
              <a:buClrTx/>
              <a:buSzTx/>
              <a:buFontTx/>
              <a:buChar char="-"/>
              <a:tabLst/>
              <a:defRPr/>
            </a:pPr>
            <a:endParaRPr lang="fr-FR" sz="1200" dirty="0" smtClean="0"/>
          </a:p>
          <a:p>
            <a:r>
              <a:rPr lang="en-US" sz="1200" dirty="0" smtClean="0"/>
              <a:t>Don’t lose sight of your ethical duties</a:t>
            </a:r>
          </a:p>
          <a:p>
            <a:r>
              <a:rPr lang="en-US" sz="1200" dirty="0" smtClean="0"/>
              <a:t>Be open to continuing contact with the  mediator if there is no settlement </a:t>
            </a:r>
          </a:p>
          <a:p>
            <a:endParaRPr lang="en-US" sz="1200" dirty="0" smtClean="0"/>
          </a:p>
          <a:p>
            <a:r>
              <a:rPr lang="en-US" sz="1200" dirty="0" smtClean="0"/>
              <a:t>Teach advocate to use mediator for reality testing</a:t>
            </a:r>
          </a:p>
          <a:p>
            <a:pPr marL="171450" marR="0" indent="-171450" algn="l" defTabSz="457162" rtl="0" eaLnBrk="1" fontAlgn="auto" latinLnBrk="0" hangingPunct="1">
              <a:lnSpc>
                <a:spcPct val="100000"/>
              </a:lnSpc>
              <a:spcBef>
                <a:spcPts val="0"/>
              </a:spcBef>
              <a:spcAft>
                <a:spcPts val="0"/>
              </a:spcAft>
              <a:buClrTx/>
              <a:buSzTx/>
              <a:buFontTx/>
              <a:buChar char="-"/>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4</a:t>
            </a:fld>
            <a:endParaRPr lang="en-US"/>
          </a:p>
        </p:txBody>
      </p:sp>
    </p:spTree>
    <p:extLst>
      <p:ext uri="{BB962C8B-B14F-4D97-AF65-F5344CB8AC3E}">
        <p14:creationId xmlns:p14="http://schemas.microsoft.com/office/powerpoint/2010/main" val="1638135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171450" marR="0" indent="-171450" algn="l" defTabSz="457162" rtl="0" eaLnBrk="1" fontAlgn="auto" latinLnBrk="0" hangingPunct="1">
              <a:lnSpc>
                <a:spcPct val="100000"/>
              </a:lnSpc>
              <a:spcBef>
                <a:spcPts val="0"/>
              </a:spcBef>
              <a:spcAft>
                <a:spcPts val="0"/>
              </a:spcAft>
              <a:buClrTx/>
              <a:buSzTx/>
              <a:buFontTx/>
              <a:buChar char="-"/>
              <a:tabLst/>
              <a:defRPr/>
            </a:pPr>
            <a:r>
              <a:rPr lang="fr-FR" sz="1200" dirty="0" err="1" smtClean="0"/>
              <a:t>Seashell</a:t>
            </a:r>
            <a:endParaRPr lang="fr-FR" sz="1200" dirty="0" smtClean="0"/>
          </a:p>
          <a:p>
            <a:pPr marL="171450" marR="0" indent="-171450" algn="l" defTabSz="457162" rtl="0" eaLnBrk="1" fontAlgn="auto" latinLnBrk="0" hangingPunct="1">
              <a:lnSpc>
                <a:spcPct val="100000"/>
              </a:lnSpc>
              <a:spcBef>
                <a:spcPts val="0"/>
              </a:spcBef>
              <a:spcAft>
                <a:spcPts val="0"/>
              </a:spcAft>
              <a:buClrTx/>
              <a:buSzTx/>
              <a:buFontTx/>
              <a:buChar char="-"/>
              <a:tabLst/>
              <a:defRPr/>
            </a:pPr>
            <a:endParaRPr lang="fr-FR" sz="1200" dirty="0" smtClean="0"/>
          </a:p>
          <a:p>
            <a:r>
              <a:rPr lang="en-US" sz="1200" dirty="0" smtClean="0"/>
              <a:t>Don’t lose sight of your ethical duties</a:t>
            </a:r>
          </a:p>
          <a:p>
            <a:r>
              <a:rPr lang="en-US" sz="1200" dirty="0" smtClean="0"/>
              <a:t>Be open to continuing contact with the  mediator if there is no settlement </a:t>
            </a:r>
          </a:p>
          <a:p>
            <a:endParaRPr lang="en-US" sz="1200" dirty="0" smtClean="0"/>
          </a:p>
          <a:p>
            <a:r>
              <a:rPr lang="en-US" sz="1200" dirty="0" smtClean="0"/>
              <a:t>Teach advocate to use mediator for reality testing</a:t>
            </a:r>
          </a:p>
          <a:p>
            <a:pPr marL="171450" marR="0" indent="-171450" algn="l" defTabSz="457162" rtl="0" eaLnBrk="1" fontAlgn="auto" latinLnBrk="0" hangingPunct="1">
              <a:lnSpc>
                <a:spcPct val="100000"/>
              </a:lnSpc>
              <a:spcBef>
                <a:spcPts val="0"/>
              </a:spcBef>
              <a:spcAft>
                <a:spcPts val="0"/>
              </a:spcAft>
              <a:buClrTx/>
              <a:buSzTx/>
              <a:buFontTx/>
              <a:buChar char="-"/>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5</a:t>
            </a:fld>
            <a:endParaRPr lang="en-US"/>
          </a:p>
        </p:txBody>
      </p:sp>
    </p:spTree>
    <p:extLst>
      <p:ext uri="{BB962C8B-B14F-4D97-AF65-F5344CB8AC3E}">
        <p14:creationId xmlns:p14="http://schemas.microsoft.com/office/powerpoint/2010/main" val="515764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pPr marL="0" marR="0" indent="0" algn="l" defTabSz="457162" rtl="0" eaLnBrk="1" fontAlgn="auto" latinLnBrk="0" hangingPunct="1">
              <a:lnSpc>
                <a:spcPct val="100000"/>
              </a:lnSpc>
              <a:spcBef>
                <a:spcPts val="0"/>
              </a:spcBef>
              <a:spcAft>
                <a:spcPts val="0"/>
              </a:spcAft>
              <a:buClrTx/>
              <a:buSzTx/>
              <a:buFontTx/>
              <a:buNone/>
              <a:tabLst/>
              <a:defRPr/>
            </a:pPr>
            <a:r>
              <a:rPr lang="en-US" sz="1200" dirty="0" smtClean="0"/>
              <a:t>Stick</a:t>
            </a:r>
          </a:p>
          <a:p>
            <a:pPr marL="0" marR="0" indent="0" algn="l" defTabSz="457162" rtl="0" eaLnBrk="1" fontAlgn="auto" latinLnBrk="0" hangingPunct="1">
              <a:lnSpc>
                <a:spcPct val="100000"/>
              </a:lnSpc>
              <a:spcBef>
                <a:spcPts val="0"/>
              </a:spcBef>
              <a:spcAft>
                <a:spcPts val="0"/>
              </a:spcAft>
              <a:buClrTx/>
              <a:buSzTx/>
              <a:buFontTx/>
              <a:buNone/>
              <a:tabLst/>
              <a:defRPr/>
            </a:pPr>
            <a:r>
              <a:rPr lang="en-US" sz="1200" dirty="0" smtClean="0"/>
              <a:t>The duty of honesty, courtesy and fairness to ‘third parties’. LIV </a:t>
            </a:r>
            <a:r>
              <a:rPr lang="en-US" sz="1200" kern="1200" dirty="0" smtClean="0">
                <a:solidFill>
                  <a:schemeClr val="tx1"/>
                </a:solidFill>
                <a:effectLst/>
                <a:latin typeface="+mn-lt"/>
                <a:ea typeface="+mn-ea"/>
                <a:cs typeface="+mn-cs"/>
              </a:rPr>
              <a:t>Professional Conduct and Practice Rules 2005, </a:t>
            </a:r>
            <a:endParaRPr lang="en-US" dirty="0" smtClean="0"/>
          </a:p>
          <a:p>
            <a:pPr marL="0" marR="0" indent="0" algn="l" defTabSz="457162"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16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Ethics (and some related issues) in Mediation Mark </a:t>
            </a:r>
            <a:r>
              <a:rPr lang="en-US" sz="1200" kern="1200" dirty="0" err="1" smtClean="0">
                <a:solidFill>
                  <a:schemeClr val="tx1"/>
                </a:solidFill>
                <a:effectLst/>
                <a:latin typeface="+mn-lt"/>
                <a:ea typeface="+mn-ea"/>
                <a:cs typeface="+mn-cs"/>
              </a:rPr>
              <a:t>Hebblewhite</a:t>
            </a:r>
            <a:r>
              <a:rPr lang="en-US" sz="1200" kern="1200" dirty="0" smtClean="0">
                <a:solidFill>
                  <a:schemeClr val="tx1"/>
                </a:solidFill>
                <a:effectLst/>
                <a:latin typeface="+mn-lt"/>
                <a:ea typeface="+mn-ea"/>
                <a:cs typeface="+mn-cs"/>
              </a:rPr>
              <a:t> – Gordon &amp; Jacksons List </a:t>
            </a:r>
            <a:endParaRPr lang="en-US" dirty="0" smtClean="0"/>
          </a:p>
          <a:p>
            <a:endParaRPr lang="en-US" dirty="0" smtClean="0"/>
          </a:p>
          <a:p>
            <a:pPr marL="0" marR="0" indent="0" algn="l" defTabSz="45716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Good faith in contract clause</a:t>
            </a:r>
          </a:p>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6</a:t>
            </a:fld>
            <a:endParaRPr lang="en-US"/>
          </a:p>
        </p:txBody>
      </p:sp>
    </p:spTree>
    <p:extLst>
      <p:ext uri="{BB962C8B-B14F-4D97-AF65-F5344CB8AC3E}">
        <p14:creationId xmlns:p14="http://schemas.microsoft.com/office/powerpoint/2010/main" val="1167815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r>
              <a:rPr lang="en-US" sz="1200" dirty="0" smtClean="0"/>
              <a:t>Be open to continuing contact with the  mediator if there is no settlement </a:t>
            </a:r>
          </a:p>
          <a:p>
            <a:pPr marL="0" marR="0" indent="0" algn="l" defTabSz="457162"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Tapoohi</a:t>
            </a:r>
            <a:r>
              <a:rPr lang="en-US" sz="1200" kern="1200" dirty="0" smtClean="0">
                <a:solidFill>
                  <a:schemeClr val="tx1"/>
                </a:solidFill>
                <a:effectLst/>
                <a:latin typeface="+mn-lt"/>
                <a:ea typeface="+mn-ea"/>
                <a:cs typeface="+mn-cs"/>
              </a:rPr>
              <a:t> v </a:t>
            </a:r>
            <a:r>
              <a:rPr lang="en-US" sz="1200" kern="1200" dirty="0" err="1" smtClean="0">
                <a:solidFill>
                  <a:schemeClr val="tx1"/>
                </a:solidFill>
                <a:effectLst/>
                <a:latin typeface="+mn-lt"/>
                <a:ea typeface="+mn-ea"/>
                <a:cs typeface="+mn-cs"/>
              </a:rPr>
              <a:t>Lewenberg</a:t>
            </a:r>
            <a:r>
              <a:rPr lang="en-US" sz="1200" kern="1200" dirty="0" smtClean="0">
                <a:solidFill>
                  <a:schemeClr val="tx1"/>
                </a:solidFill>
                <a:effectLst/>
                <a:latin typeface="+mn-lt"/>
                <a:ea typeface="+mn-ea"/>
                <a:cs typeface="+mn-cs"/>
              </a:rPr>
              <a:t> (No 2) - [2003] VSC 410 </a:t>
            </a:r>
          </a:p>
          <a:p>
            <a:endParaRPr lang="en-US" sz="1200" dirty="0" smtClean="0"/>
          </a:p>
          <a:p>
            <a:pPr marL="171450" marR="0" indent="-171450" algn="l" defTabSz="457162" rtl="0" eaLnBrk="1" fontAlgn="auto" latinLnBrk="0" hangingPunct="1">
              <a:lnSpc>
                <a:spcPct val="100000"/>
              </a:lnSpc>
              <a:spcBef>
                <a:spcPts val="0"/>
              </a:spcBef>
              <a:spcAft>
                <a:spcPts val="0"/>
              </a:spcAft>
              <a:buClrTx/>
              <a:buSzTx/>
              <a:buFontTx/>
              <a:buChar char="-"/>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7</a:t>
            </a:fld>
            <a:endParaRPr lang="en-US"/>
          </a:p>
        </p:txBody>
      </p:sp>
    </p:spTree>
    <p:extLst>
      <p:ext uri="{BB962C8B-B14F-4D97-AF65-F5344CB8AC3E}">
        <p14:creationId xmlns:p14="http://schemas.microsoft.com/office/powerpoint/2010/main" val="2113526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DFC668-66E4-1C45-9F70-5BE36060B768}" type="slidenum">
              <a:rPr lang="en-US" smtClean="0"/>
              <a:t>8</a:t>
            </a:fld>
            <a:endParaRPr lang="en-US"/>
          </a:p>
        </p:txBody>
      </p:sp>
    </p:spTree>
    <p:extLst>
      <p:ext uri="{BB962C8B-B14F-4D97-AF65-F5344CB8AC3E}">
        <p14:creationId xmlns:p14="http://schemas.microsoft.com/office/powerpoint/2010/main" val="1638135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162" indent="0" algn="ctr">
              <a:buNone/>
              <a:defRPr>
                <a:solidFill>
                  <a:schemeClr val="tx1">
                    <a:tint val="75000"/>
                  </a:schemeClr>
                </a:solidFill>
              </a:defRPr>
            </a:lvl2pPr>
            <a:lvl3pPr marL="914324" indent="0" algn="ctr">
              <a:buNone/>
              <a:defRPr>
                <a:solidFill>
                  <a:schemeClr val="tx1">
                    <a:tint val="75000"/>
                  </a:schemeClr>
                </a:solidFill>
              </a:defRPr>
            </a:lvl3pPr>
            <a:lvl4pPr marL="1371485" indent="0" algn="ctr">
              <a:buNone/>
              <a:defRPr>
                <a:solidFill>
                  <a:schemeClr val="tx1">
                    <a:tint val="75000"/>
                  </a:schemeClr>
                </a:solidFill>
              </a:defRPr>
            </a:lvl4pPr>
            <a:lvl5pPr marL="1828647" indent="0" algn="ctr">
              <a:buNone/>
              <a:defRPr>
                <a:solidFill>
                  <a:schemeClr val="tx1">
                    <a:tint val="75000"/>
                  </a:schemeClr>
                </a:solidFill>
              </a:defRPr>
            </a:lvl5pPr>
            <a:lvl6pPr marL="2285809" indent="0" algn="ctr">
              <a:buNone/>
              <a:defRPr>
                <a:solidFill>
                  <a:schemeClr val="tx1">
                    <a:tint val="75000"/>
                  </a:schemeClr>
                </a:solidFill>
              </a:defRPr>
            </a:lvl6pPr>
            <a:lvl7pPr marL="2742971" indent="0" algn="ctr">
              <a:buNone/>
              <a:defRPr>
                <a:solidFill>
                  <a:schemeClr val="tx1">
                    <a:tint val="75000"/>
                  </a:schemeClr>
                </a:solidFill>
              </a:defRPr>
            </a:lvl7pPr>
            <a:lvl8pPr marL="3200133" indent="0" algn="ctr">
              <a:buNone/>
              <a:defRPr>
                <a:solidFill>
                  <a:schemeClr val="tx1">
                    <a:tint val="75000"/>
                  </a:schemeClr>
                </a:solidFill>
              </a:defRPr>
            </a:lvl8pPr>
            <a:lvl9pPr marL="3657295" indent="0" algn="ctr">
              <a:buNone/>
              <a:defRPr>
                <a:solidFill>
                  <a:schemeClr val="tx1">
                    <a:tint val="75000"/>
                  </a:schemeClr>
                </a:solidFill>
              </a:defRPr>
            </a:lvl9pPr>
          </a:lstStyle>
          <a:p>
            <a:r>
              <a:rPr lang="fr-FR" dirty="0" smtClean="0"/>
              <a:t>Click to </a:t>
            </a:r>
            <a:r>
              <a:rPr lang="fr-FR" dirty="0" err="1" smtClean="0"/>
              <a:t>edit</a:t>
            </a:r>
            <a:r>
              <a:rPr lang="fr-FR" dirty="0" smtClean="0"/>
              <a:t> Master </a:t>
            </a:r>
            <a:r>
              <a:rPr lang="fr-FR" dirty="0" err="1" smtClean="0"/>
              <a:t>subtitle</a:t>
            </a:r>
            <a:r>
              <a:rPr lang="fr-FR" dirty="0" smtClean="0"/>
              <a:t>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Friday, October 28,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1" y="2178975"/>
            <a:ext cx="7828637" cy="0"/>
          </a:xfrm>
          <a:prstGeom prst="line">
            <a:avLst/>
          </a:prstGeom>
          <a:ln w="19050">
            <a:solidFill>
              <a:srgbClr val="9887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Friday, October 28,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Friday, October 28,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851388"/>
            <a:ext cx="8229600" cy="672612"/>
          </a:xfrm>
        </p:spPr>
        <p:txBody>
          <a:bodyPr/>
          <a:lstStyle/>
          <a:p>
            <a:r>
              <a:rPr lang="fr-FR" dirty="0" smtClean="0"/>
              <a:t>Click to </a:t>
            </a:r>
            <a:r>
              <a:rPr lang="fr-FR" dirty="0" err="1" smtClean="0"/>
              <a:t>edit</a:t>
            </a:r>
            <a:r>
              <a:rPr lang="fr-FR" dirty="0" smtClean="0"/>
              <a:t> Master </a:t>
            </a:r>
            <a:r>
              <a:rPr lang="fr-FR" dirty="0" err="1" smtClean="0"/>
              <a:t>title</a:t>
            </a:r>
            <a:r>
              <a:rPr lang="fr-FR" dirty="0" smtClean="0"/>
              <a:t> style</a:t>
            </a:r>
            <a:endParaRPr lang="en-US" dirty="0"/>
          </a:p>
        </p:txBody>
      </p:sp>
    </p:spTree>
    <p:extLst>
      <p:ext uri="{BB962C8B-B14F-4D97-AF65-F5344CB8AC3E}">
        <p14:creationId xmlns:p14="http://schemas.microsoft.com/office/powerpoint/2010/main" val="147065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30886"/>
            <a:ext cx="8229600" cy="808097"/>
          </a:xfrm>
        </p:spPr>
        <p:txBody>
          <a:bodyPr/>
          <a:lstStyle/>
          <a:p>
            <a:r>
              <a:rPr lang="fr-FR" dirty="0" smtClean="0"/>
              <a:t>Click to </a:t>
            </a:r>
            <a:r>
              <a:rPr lang="fr-FR" dirty="0" err="1" smtClean="0"/>
              <a:t>edit</a:t>
            </a:r>
            <a:r>
              <a:rPr lang="fr-FR" dirty="0" smtClean="0"/>
              <a:t> Master </a:t>
            </a:r>
            <a:r>
              <a:rPr lang="fr-FR" dirty="0" err="1" smtClean="0"/>
              <a:t>title</a:t>
            </a:r>
            <a:r>
              <a:rPr lang="fr-FR" dirty="0" smtClean="0"/>
              <a:t> style</a:t>
            </a:r>
            <a:endParaRPr lang="en-US" dirty="0"/>
          </a:p>
        </p:txBody>
      </p:sp>
      <p:sp>
        <p:nvSpPr>
          <p:cNvPr id="3" name="Content Placeholder 2"/>
          <p:cNvSpPr>
            <a:spLocks noGrp="1"/>
          </p:cNvSpPr>
          <p:nvPr>
            <p:ph idx="1"/>
          </p:nvPr>
        </p:nvSpPr>
        <p:spPr>
          <a:xfrm>
            <a:off x="457200" y="1587333"/>
            <a:ext cx="8229600" cy="4689902"/>
          </a:xfrm>
        </p:spPr>
        <p:txBody>
          <a:bodyPr/>
          <a:lstStyle/>
          <a:p>
            <a:pPr lvl="0"/>
            <a:r>
              <a:rPr lang="fr-FR" dirty="0" smtClean="0"/>
              <a:t>Click to </a:t>
            </a:r>
            <a:r>
              <a:rPr lang="fr-FR" dirty="0" err="1" smtClean="0"/>
              <a:t>edit</a:t>
            </a:r>
            <a:r>
              <a:rPr lang="fr-FR" dirty="0" smtClean="0"/>
              <a:t> Master </a:t>
            </a:r>
            <a:r>
              <a:rPr lang="fr-FR" dirty="0" err="1" smtClean="0"/>
              <a:t>text</a:t>
            </a:r>
            <a:r>
              <a:rPr lang="fr-FR" dirty="0" smtClean="0"/>
              <a:t> styles</a:t>
            </a:r>
          </a:p>
          <a:p>
            <a:pPr lvl="1"/>
            <a:r>
              <a:rPr lang="fr-FR" dirty="0" smtClean="0"/>
              <a:t>Second </a:t>
            </a:r>
            <a:r>
              <a:rPr lang="fr-FR" dirty="0" err="1" smtClean="0"/>
              <a:t>level</a:t>
            </a:r>
            <a:endParaRPr lang="fr-FR" dirty="0" smtClean="0"/>
          </a:p>
          <a:p>
            <a:pPr lvl="2"/>
            <a:r>
              <a:rPr lang="fr-FR" dirty="0" err="1" smtClean="0"/>
              <a:t>Third</a:t>
            </a:r>
            <a:r>
              <a:rPr lang="fr-FR" dirty="0" smtClean="0"/>
              <a:t> </a:t>
            </a:r>
            <a:r>
              <a:rPr lang="fr-FR" dirty="0" err="1" smtClean="0"/>
              <a:t>level</a:t>
            </a:r>
            <a:endParaRPr lang="fr-FR" dirty="0" smtClean="0"/>
          </a:p>
          <a:p>
            <a:pPr lvl="3"/>
            <a:r>
              <a:rPr lang="fr-FR" dirty="0" err="1" smtClean="0"/>
              <a:t>Fourth</a:t>
            </a:r>
            <a:r>
              <a:rPr lang="fr-FR" dirty="0" smtClean="0"/>
              <a:t> </a:t>
            </a:r>
            <a:r>
              <a:rPr lang="fr-FR" dirty="0" err="1" smtClean="0"/>
              <a:t>level</a:t>
            </a:r>
            <a:endParaRPr lang="fr-FR" dirty="0" smtClean="0"/>
          </a:p>
          <a:p>
            <a:pPr lvl="4"/>
            <a:r>
              <a:rPr lang="fr-FR" dirty="0" err="1" smtClean="0"/>
              <a:t>Fifth</a:t>
            </a:r>
            <a:r>
              <a:rPr lang="fr-FR" dirty="0" smtClean="0"/>
              <a:t> </a:t>
            </a:r>
            <a:r>
              <a:rPr lang="fr-FR" dirty="0" err="1" smtClean="0"/>
              <a:t>level</a:t>
            </a:r>
            <a:endParaRPr lang="en-US" dirty="0"/>
          </a:p>
        </p:txBody>
      </p:sp>
      <p:sp>
        <p:nvSpPr>
          <p:cNvPr id="5" name="Footer Placeholder 4"/>
          <p:cNvSpPr>
            <a:spLocks noGrp="1"/>
          </p:cNvSpPr>
          <p:nvPr>
            <p:ph type="ftr" sz="quarter" idx="11"/>
          </p:nvPr>
        </p:nvSpPr>
        <p:spPr/>
        <p:txBody>
          <a:bodyPr/>
          <a:lstStyle/>
          <a:p>
            <a:pPr algn="r"/>
            <a:endParaRPr lang="en-US" dirty="0"/>
          </a:p>
        </p:txBody>
      </p:sp>
      <p:cxnSp>
        <p:nvCxnSpPr>
          <p:cNvPr id="8" name="Straight Connector 7"/>
          <p:cNvCxnSpPr/>
          <p:nvPr userDrawn="1"/>
        </p:nvCxnSpPr>
        <p:spPr>
          <a:xfrm>
            <a:off x="562819" y="1038982"/>
            <a:ext cx="7648562" cy="0"/>
          </a:xfrm>
          <a:prstGeom prst="line">
            <a:avLst/>
          </a:prstGeom>
          <a:ln w="19050">
            <a:solidFill>
              <a:srgbClr val="9887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162" indent="0">
              <a:buNone/>
              <a:defRPr sz="1800">
                <a:solidFill>
                  <a:schemeClr val="tx1">
                    <a:tint val="75000"/>
                  </a:schemeClr>
                </a:solidFill>
              </a:defRPr>
            </a:lvl2pPr>
            <a:lvl3pPr marL="914324" indent="0">
              <a:buNone/>
              <a:defRPr sz="1600">
                <a:solidFill>
                  <a:schemeClr val="tx1">
                    <a:tint val="75000"/>
                  </a:schemeClr>
                </a:solidFill>
              </a:defRPr>
            </a:lvl3pPr>
            <a:lvl4pPr marL="1371485" indent="0">
              <a:buNone/>
              <a:defRPr sz="1400">
                <a:solidFill>
                  <a:schemeClr val="tx1">
                    <a:tint val="75000"/>
                  </a:schemeClr>
                </a:solidFill>
              </a:defRPr>
            </a:lvl4pPr>
            <a:lvl5pPr marL="1828647" indent="0">
              <a:buNone/>
              <a:defRPr sz="1400">
                <a:solidFill>
                  <a:schemeClr val="tx1">
                    <a:tint val="75000"/>
                  </a:schemeClr>
                </a:solidFill>
              </a:defRPr>
            </a:lvl5pPr>
            <a:lvl6pPr marL="2285809" indent="0">
              <a:buNone/>
              <a:defRPr sz="1400">
                <a:solidFill>
                  <a:schemeClr val="tx1">
                    <a:tint val="75000"/>
                  </a:schemeClr>
                </a:solidFill>
              </a:defRPr>
            </a:lvl6pPr>
            <a:lvl7pPr marL="2742971" indent="0">
              <a:buNone/>
              <a:defRPr sz="1400">
                <a:solidFill>
                  <a:schemeClr val="tx1">
                    <a:tint val="75000"/>
                  </a:schemeClr>
                </a:solidFill>
              </a:defRPr>
            </a:lvl7pPr>
            <a:lvl8pPr marL="3200133" indent="0">
              <a:buNone/>
              <a:defRPr sz="1400">
                <a:solidFill>
                  <a:schemeClr val="tx1">
                    <a:tint val="75000"/>
                  </a:schemeClr>
                </a:solidFill>
              </a:defRPr>
            </a:lvl8pPr>
            <a:lvl9pPr marL="3657295" indent="0">
              <a:buNone/>
              <a:defRPr sz="1400">
                <a:solidFill>
                  <a:schemeClr val="tx1">
                    <a:tint val="75000"/>
                  </a:schemeClr>
                </a:solidFill>
              </a:defRPr>
            </a:lvl9pPr>
          </a:lstStyle>
          <a:p>
            <a:pPr lvl="0"/>
            <a:r>
              <a:rPr lang="fr-FR"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Friday, October 28,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Content Placeholder 2"/>
          <p:cNvSpPr>
            <a:spLocks noGrp="1"/>
          </p:cNvSpPr>
          <p:nvPr>
            <p:ph sz="half" idx="1"/>
          </p:nvPr>
        </p:nvSpPr>
        <p:spPr>
          <a:xfrm>
            <a:off x="457201"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Friday, October 28,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162" indent="0">
              <a:buNone/>
              <a:defRPr sz="2000" b="1"/>
            </a:lvl2pPr>
            <a:lvl3pPr marL="914324" indent="0">
              <a:buNone/>
              <a:defRPr sz="1800" b="1"/>
            </a:lvl3pPr>
            <a:lvl4pPr marL="1371485" indent="0">
              <a:buNone/>
              <a:defRPr sz="1600" b="1"/>
            </a:lvl4pPr>
            <a:lvl5pPr marL="1828647" indent="0">
              <a:buNone/>
              <a:defRPr sz="1600" b="1"/>
            </a:lvl5pPr>
            <a:lvl6pPr marL="2285809" indent="0">
              <a:buNone/>
              <a:defRPr sz="1600" b="1"/>
            </a:lvl6pPr>
            <a:lvl7pPr marL="2742971" indent="0">
              <a:buNone/>
              <a:defRPr sz="1600" b="1"/>
            </a:lvl7pPr>
            <a:lvl8pPr marL="3200133" indent="0">
              <a:buNone/>
              <a:defRPr sz="1600" b="1"/>
            </a:lvl8pPr>
            <a:lvl9pPr marL="3657295"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162" indent="0">
              <a:buNone/>
              <a:defRPr sz="2000" b="1"/>
            </a:lvl2pPr>
            <a:lvl3pPr marL="914324" indent="0">
              <a:buNone/>
              <a:defRPr sz="1800" b="1"/>
            </a:lvl3pPr>
            <a:lvl4pPr marL="1371485" indent="0">
              <a:buNone/>
              <a:defRPr sz="1600" b="1"/>
            </a:lvl4pPr>
            <a:lvl5pPr marL="1828647" indent="0">
              <a:buNone/>
              <a:defRPr sz="1600" b="1"/>
            </a:lvl5pPr>
            <a:lvl6pPr marL="2285809" indent="0">
              <a:buNone/>
              <a:defRPr sz="1600" b="1"/>
            </a:lvl6pPr>
            <a:lvl7pPr marL="2742971" indent="0">
              <a:buNone/>
              <a:defRPr sz="1600" b="1"/>
            </a:lvl7pPr>
            <a:lvl8pPr marL="3200133" indent="0">
              <a:buNone/>
              <a:defRPr sz="1600" b="1"/>
            </a:lvl8pPr>
            <a:lvl9pPr marL="3657295"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Friday, October 28, 2016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Friday, October 28, 2016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Friday, October 28, 2016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en-US" dirty="0"/>
          </a:p>
        </p:txBody>
      </p:sp>
      <p:sp>
        <p:nvSpPr>
          <p:cNvPr id="4" name="Text Placeholder 3"/>
          <p:cNvSpPr>
            <a:spLocks noGrp="1"/>
          </p:cNvSpPr>
          <p:nvPr>
            <p:ph type="body" sz="half" idx="2"/>
          </p:nvPr>
        </p:nvSpPr>
        <p:spPr>
          <a:xfrm>
            <a:off x="457201" y="2130553"/>
            <a:ext cx="2139696" cy="4243615"/>
          </a:xfrm>
        </p:spPr>
        <p:txBody>
          <a:bodyPr/>
          <a:lstStyle>
            <a:lvl1pPr marL="0" indent="0">
              <a:buNone/>
              <a:defRPr sz="1400"/>
            </a:lvl1pPr>
            <a:lvl2pPr marL="457162" indent="0">
              <a:buNone/>
              <a:defRPr sz="1200"/>
            </a:lvl2pPr>
            <a:lvl3pPr marL="914324" indent="0">
              <a:buNone/>
              <a:defRPr sz="1000"/>
            </a:lvl3pPr>
            <a:lvl4pPr marL="1371485" indent="0">
              <a:buNone/>
              <a:defRPr sz="900"/>
            </a:lvl4pPr>
            <a:lvl5pPr marL="1828647" indent="0">
              <a:buNone/>
              <a:defRPr sz="900"/>
            </a:lvl5pPr>
            <a:lvl6pPr marL="2285809" indent="0">
              <a:buNone/>
              <a:defRPr sz="900"/>
            </a:lvl6pPr>
            <a:lvl7pPr marL="2742971" indent="0">
              <a:buNone/>
              <a:defRPr sz="900"/>
            </a:lvl7pPr>
            <a:lvl8pPr marL="3200133" indent="0">
              <a:buNone/>
              <a:defRPr sz="900"/>
            </a:lvl8pPr>
            <a:lvl9pPr marL="3657295"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Friday, October 28,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162" indent="0">
              <a:buNone/>
              <a:defRPr sz="2800"/>
            </a:lvl2pPr>
            <a:lvl3pPr marL="914324" indent="0">
              <a:buNone/>
              <a:defRPr sz="2400"/>
            </a:lvl3pPr>
            <a:lvl4pPr marL="1371485" indent="0">
              <a:buNone/>
              <a:defRPr sz="2000"/>
            </a:lvl4pPr>
            <a:lvl5pPr marL="1828647" indent="0">
              <a:buNone/>
              <a:defRPr sz="2000"/>
            </a:lvl5pPr>
            <a:lvl6pPr marL="2285809" indent="0">
              <a:buNone/>
              <a:defRPr sz="2000"/>
            </a:lvl6pPr>
            <a:lvl7pPr marL="2742971" indent="0">
              <a:buNone/>
              <a:defRPr sz="2000"/>
            </a:lvl7pPr>
            <a:lvl8pPr marL="3200133" indent="0">
              <a:buNone/>
              <a:defRPr sz="2000"/>
            </a:lvl8pPr>
            <a:lvl9pPr marL="3657295" indent="0">
              <a:buNone/>
              <a:defRPr sz="2000"/>
            </a:lvl9pPr>
          </a:lstStyle>
          <a:p>
            <a:r>
              <a:rPr lang="fr-FR"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162" indent="0">
              <a:buNone/>
              <a:defRPr sz="1200"/>
            </a:lvl2pPr>
            <a:lvl3pPr marL="914324" indent="0">
              <a:buNone/>
              <a:defRPr sz="1000"/>
            </a:lvl3pPr>
            <a:lvl4pPr marL="1371485" indent="0">
              <a:buNone/>
              <a:defRPr sz="900"/>
            </a:lvl4pPr>
            <a:lvl5pPr marL="1828647" indent="0">
              <a:buNone/>
              <a:defRPr sz="900"/>
            </a:lvl5pPr>
            <a:lvl6pPr marL="2285809" indent="0">
              <a:buNone/>
              <a:defRPr sz="900"/>
            </a:lvl6pPr>
            <a:lvl7pPr marL="2742971" indent="0">
              <a:buNone/>
              <a:defRPr sz="900"/>
            </a:lvl7pPr>
            <a:lvl8pPr marL="3200133" indent="0">
              <a:buNone/>
              <a:defRPr sz="900"/>
            </a:lvl8pPr>
            <a:lvl9pPr marL="3657295" indent="0">
              <a:buNone/>
              <a:defRPr sz="900"/>
            </a:lvl9pPr>
          </a:lstStyle>
          <a:p>
            <a:pPr lvl="0"/>
            <a:r>
              <a:rPr lang="fr-FR"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Friday, October 28,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32" tIns="45716" rIns="91432" bIns="45716" rtlCol="0" anchor="ctr">
            <a:normAutofit/>
          </a:bodyPr>
          <a:lstStyle/>
          <a:p>
            <a:r>
              <a:rPr lang="fr-FR" dirty="0" smtClean="0"/>
              <a:t>Click to </a:t>
            </a:r>
            <a:r>
              <a:rPr lang="fr-FR" dirty="0" err="1" smtClean="0"/>
              <a:t>edit</a:t>
            </a:r>
            <a:r>
              <a:rPr lang="fr-FR" dirty="0" smtClean="0"/>
              <a:t> Master </a:t>
            </a:r>
            <a:r>
              <a:rPr lang="fr-FR" dirty="0" err="1" smtClean="0"/>
              <a:t>title</a:t>
            </a:r>
            <a:r>
              <a:rPr lang="fr-FR" dirty="0" smtClean="0"/>
              <a:t> style</a:t>
            </a:r>
            <a:endParaRPr lang="en-US" dirty="0"/>
          </a:p>
        </p:txBody>
      </p:sp>
      <p:sp>
        <p:nvSpPr>
          <p:cNvPr id="3" name="Text Placeholder 2"/>
          <p:cNvSpPr>
            <a:spLocks noGrp="1"/>
          </p:cNvSpPr>
          <p:nvPr>
            <p:ph type="body" idx="1"/>
          </p:nvPr>
        </p:nvSpPr>
        <p:spPr>
          <a:xfrm>
            <a:off x="457200" y="942473"/>
            <a:ext cx="8229600" cy="4876800"/>
          </a:xfrm>
          <a:prstGeom prst="rect">
            <a:avLst/>
          </a:prstGeom>
        </p:spPr>
        <p:txBody>
          <a:bodyPr vert="horz" lIns="91432" tIns="45716" rIns="91432" bIns="45716" rtlCol="0">
            <a:normAutofit/>
          </a:bodyPr>
          <a:lstStyle/>
          <a:p>
            <a:pPr lvl="0"/>
            <a:r>
              <a:rPr lang="fr-FR" dirty="0" smtClean="0"/>
              <a:t>Click to </a:t>
            </a:r>
            <a:r>
              <a:rPr lang="fr-FR" dirty="0" err="1" smtClean="0"/>
              <a:t>edit</a:t>
            </a:r>
            <a:r>
              <a:rPr lang="fr-FR" dirty="0" smtClean="0"/>
              <a:t> Master </a:t>
            </a:r>
            <a:r>
              <a:rPr lang="fr-FR" dirty="0" err="1" smtClean="0"/>
              <a:t>text</a:t>
            </a:r>
            <a:r>
              <a:rPr lang="fr-FR" dirty="0" smtClean="0"/>
              <a:t> styles</a:t>
            </a:r>
          </a:p>
          <a:p>
            <a:pPr lvl="1"/>
            <a:r>
              <a:rPr lang="fr-FR" dirty="0" smtClean="0"/>
              <a:t>Second </a:t>
            </a:r>
            <a:r>
              <a:rPr lang="fr-FR" dirty="0" err="1" smtClean="0"/>
              <a:t>level</a:t>
            </a:r>
            <a:endParaRPr lang="fr-FR" dirty="0" smtClean="0"/>
          </a:p>
          <a:p>
            <a:pPr lvl="2"/>
            <a:r>
              <a:rPr lang="fr-FR" dirty="0" err="1" smtClean="0"/>
              <a:t>Third</a:t>
            </a:r>
            <a:r>
              <a:rPr lang="fr-FR" dirty="0" smtClean="0"/>
              <a:t> </a:t>
            </a:r>
            <a:r>
              <a:rPr lang="fr-FR" dirty="0" err="1" smtClean="0"/>
              <a:t>level</a:t>
            </a:r>
            <a:endParaRPr lang="fr-FR" dirty="0" smtClean="0"/>
          </a:p>
          <a:p>
            <a:pPr lvl="3"/>
            <a:r>
              <a:rPr lang="fr-FR" dirty="0" err="1" smtClean="0"/>
              <a:t>Fourth</a:t>
            </a:r>
            <a:r>
              <a:rPr lang="fr-FR" dirty="0" smtClean="0"/>
              <a:t> </a:t>
            </a:r>
            <a:r>
              <a:rPr lang="fr-FR" dirty="0" err="1" smtClean="0"/>
              <a:t>level</a:t>
            </a:r>
            <a:endParaRPr lang="fr-FR" dirty="0" smtClean="0"/>
          </a:p>
          <a:p>
            <a:pPr lvl="4"/>
            <a:r>
              <a:rPr lang="fr-FR" dirty="0" err="1" smtClean="0"/>
              <a:t>Fifth</a:t>
            </a:r>
            <a:r>
              <a:rPr lang="fr-FR" dirty="0" smtClean="0"/>
              <a:t> </a:t>
            </a:r>
            <a:r>
              <a:rPr lang="fr-FR" dirty="0" err="1" smtClean="0"/>
              <a:t>level</a:t>
            </a: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32" tIns="45716" rIns="91432" bIns="45716" rtlCol="0" anchor="ctr"/>
          <a:lstStyle>
            <a:lvl1pPr algn="l">
              <a:defRPr sz="1200">
                <a:solidFill>
                  <a:srgbClr val="FFFFFF"/>
                </a:solidFill>
              </a:defRPr>
            </a:lvl1pPr>
          </a:lstStyle>
          <a:p>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32" tIns="45716" rIns="91432" bIns="45716"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32" tIns="45716" rIns="91432" bIns="45716" rtlCol="0" anchor="ctr"/>
          <a:lstStyle>
            <a:lvl1pPr algn="l">
              <a:defRPr sz="1400" b="1">
                <a:solidFill>
                  <a:srgbClr val="FFFFFF"/>
                </a:solidFill>
              </a:defRPr>
            </a:lvl1pPr>
          </a:lstStyle>
          <a:p>
            <a:endParaRPr lang="en-US" dirty="0"/>
          </a:p>
        </p:txBody>
      </p:sp>
      <p:pic>
        <p:nvPicPr>
          <p:cNvPr id="13" name="Picture 12" descr="logo for sig.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57200" y="5819273"/>
            <a:ext cx="2676144" cy="749808"/>
          </a:xfrm>
          <a:prstGeom prst="rect">
            <a:avLst/>
          </a:prstGeom>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324" rtl="0" eaLnBrk="1" latinLnBrk="0" hangingPunct="1">
        <a:spcBef>
          <a:spcPct val="0"/>
        </a:spcBef>
        <a:buNone/>
        <a:defRPr sz="4000" b="1" i="0" kern="1200" cap="small" spc="-100" baseline="0">
          <a:solidFill>
            <a:srgbClr val="130B6F"/>
          </a:solidFill>
          <a:latin typeface="+mj-lt"/>
          <a:ea typeface="+mj-ea"/>
          <a:cs typeface="+mj-cs"/>
        </a:defRPr>
      </a:lvl1pPr>
    </p:titleStyle>
    <p:bodyStyle>
      <a:lvl1pPr marL="182865" indent="-182865" algn="l" defTabSz="914324"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162" indent="-182865" algn="l" defTabSz="914324"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459" indent="-182865" algn="l" defTabSz="914324"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756" indent="-182865" algn="l" defTabSz="914324"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621" indent="-137149" algn="l" defTabSz="914324"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485"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350"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215"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080" indent="-182865" algn="l" defTabSz="914324"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324" rtl="0" eaLnBrk="1" latinLnBrk="0" hangingPunct="1">
        <a:defRPr sz="1800" kern="1200">
          <a:solidFill>
            <a:schemeClr val="tx1"/>
          </a:solidFill>
          <a:latin typeface="+mn-lt"/>
          <a:ea typeface="+mn-ea"/>
          <a:cs typeface="+mn-cs"/>
        </a:defRPr>
      </a:lvl1pPr>
      <a:lvl2pPr marL="457162" algn="l" defTabSz="914324" rtl="0" eaLnBrk="1" latinLnBrk="0" hangingPunct="1">
        <a:defRPr sz="1800" kern="1200">
          <a:solidFill>
            <a:schemeClr val="tx1"/>
          </a:solidFill>
          <a:latin typeface="+mn-lt"/>
          <a:ea typeface="+mn-ea"/>
          <a:cs typeface="+mn-cs"/>
        </a:defRPr>
      </a:lvl2pPr>
      <a:lvl3pPr marL="914324" algn="l" defTabSz="914324" rtl="0" eaLnBrk="1" latinLnBrk="0" hangingPunct="1">
        <a:defRPr sz="1800" kern="1200">
          <a:solidFill>
            <a:schemeClr val="tx1"/>
          </a:solidFill>
          <a:latin typeface="+mn-lt"/>
          <a:ea typeface="+mn-ea"/>
          <a:cs typeface="+mn-cs"/>
        </a:defRPr>
      </a:lvl3pPr>
      <a:lvl4pPr marL="1371485" algn="l" defTabSz="914324" rtl="0" eaLnBrk="1" latinLnBrk="0" hangingPunct="1">
        <a:defRPr sz="1800" kern="1200">
          <a:solidFill>
            <a:schemeClr val="tx1"/>
          </a:solidFill>
          <a:latin typeface="+mn-lt"/>
          <a:ea typeface="+mn-ea"/>
          <a:cs typeface="+mn-cs"/>
        </a:defRPr>
      </a:lvl4pPr>
      <a:lvl5pPr marL="1828647" algn="l" defTabSz="914324" rtl="0" eaLnBrk="1" latinLnBrk="0" hangingPunct="1">
        <a:defRPr sz="1800" kern="1200">
          <a:solidFill>
            <a:schemeClr val="tx1"/>
          </a:solidFill>
          <a:latin typeface="+mn-lt"/>
          <a:ea typeface="+mn-ea"/>
          <a:cs typeface="+mn-cs"/>
        </a:defRPr>
      </a:lvl5pPr>
      <a:lvl6pPr marL="2285809" algn="l" defTabSz="914324" rtl="0" eaLnBrk="1" latinLnBrk="0" hangingPunct="1">
        <a:defRPr sz="1800" kern="1200">
          <a:solidFill>
            <a:schemeClr val="tx1"/>
          </a:solidFill>
          <a:latin typeface="+mn-lt"/>
          <a:ea typeface="+mn-ea"/>
          <a:cs typeface="+mn-cs"/>
        </a:defRPr>
      </a:lvl6pPr>
      <a:lvl7pPr marL="2742971" algn="l" defTabSz="914324" rtl="0" eaLnBrk="1" latinLnBrk="0" hangingPunct="1">
        <a:defRPr sz="1800" kern="1200">
          <a:solidFill>
            <a:schemeClr val="tx1"/>
          </a:solidFill>
          <a:latin typeface="+mn-lt"/>
          <a:ea typeface="+mn-ea"/>
          <a:cs typeface="+mn-cs"/>
        </a:defRPr>
      </a:lvl7pPr>
      <a:lvl8pPr marL="3200133" algn="l" defTabSz="914324" rtl="0" eaLnBrk="1" latinLnBrk="0" hangingPunct="1">
        <a:defRPr sz="1800" kern="1200">
          <a:solidFill>
            <a:schemeClr val="tx1"/>
          </a:solidFill>
          <a:latin typeface="+mn-lt"/>
          <a:ea typeface="+mn-ea"/>
          <a:cs typeface="+mn-cs"/>
        </a:defRPr>
      </a:lvl8pPr>
      <a:lvl9pPr marL="3657295" algn="l" defTabSz="9143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t>Managing  Parties  and Party Representatives in Mediation: </a:t>
            </a:r>
            <a:r>
              <a:rPr lang="en-US" sz="1800" dirty="0" smtClean="0"/>
              <a:t/>
            </a:r>
            <a:br>
              <a:rPr lang="en-US" sz="1800" dirty="0" smtClean="0"/>
            </a:br>
            <a:r>
              <a:rPr lang="en-US" sz="1800" dirty="0" smtClean="0"/>
              <a:t>Tools </a:t>
            </a:r>
            <a:r>
              <a:rPr lang="en-US" sz="1800" dirty="0"/>
              <a:t>for Lawyer  and Non-lawyer Mediators</a:t>
            </a:r>
          </a:p>
        </p:txBody>
      </p:sp>
      <p:sp>
        <p:nvSpPr>
          <p:cNvPr id="3" name="Content Placeholder 2"/>
          <p:cNvSpPr>
            <a:spLocks noGrp="1"/>
          </p:cNvSpPr>
          <p:nvPr>
            <p:ph idx="1"/>
          </p:nvPr>
        </p:nvSpPr>
        <p:spPr/>
        <p:txBody>
          <a:bodyPr/>
          <a:lstStyle/>
          <a:p>
            <a:pPr lvl="0"/>
            <a:endParaRPr lang="en-US" dirty="0" smtClean="0"/>
          </a:p>
          <a:p>
            <a:pPr lvl="0"/>
            <a:endParaRPr lang="en-AU" dirty="0"/>
          </a:p>
          <a:p>
            <a:pPr lvl="0"/>
            <a:endParaRPr lang="en-AU" dirty="0"/>
          </a:p>
          <a:p>
            <a:endParaRPr lang="en-US" dirty="0"/>
          </a:p>
        </p:txBody>
      </p:sp>
      <p:sp>
        <p:nvSpPr>
          <p:cNvPr id="7" name="TextBox 6"/>
          <p:cNvSpPr txBox="1"/>
          <p:nvPr/>
        </p:nvSpPr>
        <p:spPr>
          <a:xfrm>
            <a:off x="651353" y="1152395"/>
            <a:ext cx="8035447" cy="5062924"/>
          </a:xfrm>
          <a:prstGeom prst="rect">
            <a:avLst/>
          </a:prstGeom>
          <a:noFill/>
        </p:spPr>
        <p:txBody>
          <a:bodyPr wrap="square" rtlCol="0">
            <a:spAutoFit/>
          </a:bodyPr>
          <a:lstStyle/>
          <a:p>
            <a:r>
              <a:rPr lang="en-US" sz="2000" b="1" u="sng" dirty="0" smtClean="0"/>
              <a:t>Preparation/Pre-Mediation</a:t>
            </a:r>
          </a:p>
          <a:p>
            <a:endParaRPr lang="en-US" sz="1600" b="1" u="sng" dirty="0" smtClean="0"/>
          </a:p>
          <a:p>
            <a:pPr marL="800062" lvl="1" indent="-342900">
              <a:buFont typeface="Arial" charset="0"/>
              <a:buChar char="•"/>
            </a:pPr>
            <a:r>
              <a:rPr lang="en-US" sz="2000" dirty="0" smtClean="0"/>
              <a:t>Learn about the case and the parties</a:t>
            </a:r>
          </a:p>
          <a:p>
            <a:pPr marL="800062" lvl="1" indent="-342900">
              <a:buFont typeface="Arial" charset="0"/>
              <a:buChar char="•"/>
            </a:pPr>
            <a:r>
              <a:rPr lang="en-US" sz="2000" dirty="0"/>
              <a:t>Prepare </a:t>
            </a:r>
            <a:r>
              <a:rPr lang="en-US" sz="2000" dirty="0" smtClean="0"/>
              <a:t>a proper mediation agreement</a:t>
            </a:r>
          </a:p>
          <a:p>
            <a:pPr marL="1714385" lvl="3" indent="-342900">
              <a:buFont typeface="Arial" charset="0"/>
              <a:buChar char="•"/>
            </a:pPr>
            <a:r>
              <a:rPr lang="en-US" sz="2000" dirty="0"/>
              <a:t>Confidentiality</a:t>
            </a:r>
          </a:p>
          <a:p>
            <a:pPr marL="1714385" lvl="3" indent="-342900">
              <a:buFont typeface="Arial" charset="0"/>
              <a:buChar char="•"/>
            </a:pPr>
            <a:r>
              <a:rPr lang="en-US" sz="2000" dirty="0" smtClean="0"/>
              <a:t>Privilege</a:t>
            </a:r>
          </a:p>
          <a:p>
            <a:pPr marL="1714385" lvl="3" indent="-342900">
              <a:buFont typeface="Arial" charset="0"/>
              <a:buChar char="•"/>
            </a:pPr>
            <a:r>
              <a:rPr lang="en-US" sz="2000" dirty="0" smtClean="0"/>
              <a:t>Exclusion of Liability</a:t>
            </a:r>
          </a:p>
          <a:p>
            <a:pPr marL="1714385" lvl="3" indent="-342900">
              <a:buFont typeface="Arial" charset="0"/>
              <a:buChar char="•"/>
            </a:pPr>
            <a:endParaRPr lang="en-US" sz="1600" dirty="0"/>
          </a:p>
          <a:p>
            <a:pPr marL="800062" lvl="1" indent="-342900">
              <a:buFont typeface="Arial" charset="0"/>
              <a:buChar char="•"/>
            </a:pPr>
            <a:r>
              <a:rPr lang="en-US" sz="2000" dirty="0" smtClean="0"/>
              <a:t>Provide standards/guidelines to the parties and representatives </a:t>
            </a:r>
          </a:p>
          <a:p>
            <a:pPr marL="800062" lvl="1" indent="-342900">
              <a:buFont typeface="Arial" charset="0"/>
              <a:buChar char="•"/>
            </a:pPr>
            <a:r>
              <a:rPr lang="en-US" sz="2000" dirty="0" smtClean="0"/>
              <a:t>Use </a:t>
            </a:r>
            <a:r>
              <a:rPr lang="en-US" sz="2000" dirty="0"/>
              <a:t>pre-mediation conferences to educate party representatives </a:t>
            </a:r>
            <a:r>
              <a:rPr lang="en-US" sz="2000" dirty="0" smtClean="0"/>
              <a:t>on</a:t>
            </a:r>
          </a:p>
          <a:p>
            <a:pPr marL="1714385" lvl="3" indent="-342900">
              <a:buFont typeface="Arial" charset="0"/>
              <a:buChar char="•"/>
            </a:pPr>
            <a:r>
              <a:rPr lang="en-US" sz="2000" dirty="0" smtClean="0"/>
              <a:t>Mediation and mediation advocacy, especially the differences with adversarial  processes</a:t>
            </a:r>
            <a:r>
              <a:rPr lang="en-US" sz="2000" b="1" dirty="0" smtClean="0"/>
              <a:t>	</a:t>
            </a:r>
          </a:p>
          <a:p>
            <a:pPr marL="1714385" lvl="3" indent="-342900">
              <a:buFont typeface="Arial" charset="0"/>
              <a:buChar char="•"/>
            </a:pPr>
            <a:r>
              <a:rPr lang="en-US" sz="2000" dirty="0" smtClean="0"/>
              <a:t>the Advantages and opportunities of mediation</a:t>
            </a:r>
          </a:p>
          <a:p>
            <a:pPr marL="742912" lvl="1" indent="-285750">
              <a:buFont typeface="Arial"/>
              <a:buChar char="•"/>
            </a:pPr>
            <a:endParaRPr lang="en-US" sz="2000" dirty="0" smtClean="0"/>
          </a:p>
          <a:p>
            <a:pPr marL="285750" indent="-285750">
              <a:buFont typeface="Arial"/>
              <a:buChar char="•"/>
            </a:pPr>
            <a:endParaRPr lang="en-US" sz="1100" dirty="0" smtClean="0"/>
          </a:p>
        </p:txBody>
      </p:sp>
      <p:sp>
        <p:nvSpPr>
          <p:cNvPr id="8" name="TextBox 7"/>
          <p:cNvSpPr txBox="1"/>
          <p:nvPr/>
        </p:nvSpPr>
        <p:spPr>
          <a:xfrm>
            <a:off x="3481343" y="251770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00804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p:txBody>
          <a:bodyPr/>
          <a:lstStyle/>
          <a:p>
            <a:pPr lvl="0"/>
            <a:endParaRPr lang="en-US" dirty="0" smtClean="0"/>
          </a:p>
          <a:p>
            <a:pPr lvl="0"/>
            <a:endParaRPr lang="en-AU" dirty="0"/>
          </a:p>
          <a:p>
            <a:pPr lvl="0"/>
            <a:endParaRPr lang="en-AU" dirty="0"/>
          </a:p>
          <a:p>
            <a:endParaRPr lang="en-US" dirty="0"/>
          </a:p>
        </p:txBody>
      </p:sp>
      <p:sp>
        <p:nvSpPr>
          <p:cNvPr id="7" name="TextBox 6"/>
          <p:cNvSpPr txBox="1"/>
          <p:nvPr/>
        </p:nvSpPr>
        <p:spPr>
          <a:xfrm>
            <a:off x="457201" y="1038982"/>
            <a:ext cx="8229599" cy="5509200"/>
          </a:xfrm>
          <a:prstGeom prst="rect">
            <a:avLst/>
          </a:prstGeom>
          <a:noFill/>
        </p:spPr>
        <p:txBody>
          <a:bodyPr wrap="square" rtlCol="0">
            <a:spAutoFit/>
          </a:bodyPr>
          <a:lstStyle/>
          <a:p>
            <a:endParaRPr lang="en-US" sz="2000" b="1" u="sng" dirty="0" smtClean="0"/>
          </a:p>
          <a:p>
            <a:pPr marL="285750" indent="-285750">
              <a:buFont typeface="Arial"/>
              <a:buChar char="•"/>
            </a:pPr>
            <a:r>
              <a:rPr lang="en-US" sz="2000" dirty="0" smtClean="0"/>
              <a:t>Request </a:t>
            </a:r>
            <a:r>
              <a:rPr lang="en-US" sz="2000" dirty="0"/>
              <a:t>that the </a:t>
            </a:r>
            <a:r>
              <a:rPr lang="en-US" sz="2000" dirty="0" smtClean="0"/>
              <a:t>advocates  </a:t>
            </a:r>
            <a:r>
              <a:rPr lang="en-US" sz="2000" dirty="0"/>
              <a:t>prepare for mediation by </a:t>
            </a:r>
            <a:r>
              <a:rPr lang="en-US" sz="2000" dirty="0" smtClean="0"/>
              <a:t>preparing their clients, managing expectations and identifying </a:t>
            </a:r>
            <a:r>
              <a:rPr lang="en-US" sz="2000" dirty="0"/>
              <a:t>potential: </a:t>
            </a:r>
          </a:p>
          <a:p>
            <a:pPr marL="2114397" lvl="4" indent="-285750">
              <a:buFont typeface="Arial"/>
              <a:buChar char="•"/>
            </a:pPr>
            <a:r>
              <a:rPr lang="en-US" sz="2000" dirty="0"/>
              <a:t>Impasses</a:t>
            </a:r>
          </a:p>
          <a:p>
            <a:pPr marL="2114397" lvl="4" indent="-285750">
              <a:buFont typeface="Arial"/>
              <a:buChar char="•"/>
            </a:pPr>
            <a:r>
              <a:rPr lang="en-US" sz="2000" dirty="0"/>
              <a:t>Options</a:t>
            </a:r>
          </a:p>
          <a:p>
            <a:pPr marL="2114397" lvl="4" indent="-285750">
              <a:buFont typeface="Arial"/>
              <a:buChar char="•"/>
            </a:pPr>
            <a:r>
              <a:rPr lang="en-US" sz="2000" dirty="0"/>
              <a:t>Areas of agreement </a:t>
            </a:r>
          </a:p>
          <a:p>
            <a:pPr marL="2114397" lvl="4" indent="-285750">
              <a:buFont typeface="Arial"/>
              <a:buChar char="•"/>
            </a:pPr>
            <a:r>
              <a:rPr lang="en-US" sz="2000" dirty="0"/>
              <a:t>BATNA</a:t>
            </a:r>
          </a:p>
          <a:p>
            <a:endParaRPr lang="en-US" sz="2000" b="1" u="sng" dirty="0"/>
          </a:p>
          <a:p>
            <a:pPr marL="285750" indent="-285750">
              <a:buFont typeface="Arial"/>
              <a:buChar char="•"/>
            </a:pPr>
            <a:r>
              <a:rPr lang="en-US" sz="2000" dirty="0" smtClean="0"/>
              <a:t>And that they be ready to problem-solve, not litigate, by:</a:t>
            </a:r>
          </a:p>
          <a:p>
            <a:pPr marL="285750" indent="-285750">
              <a:buFont typeface="Arial"/>
              <a:buChar char="•"/>
            </a:pPr>
            <a:endParaRPr lang="en-US" sz="2000" dirty="0"/>
          </a:p>
          <a:p>
            <a:pPr marL="1657235" lvl="3" indent="-285750">
              <a:buFont typeface="Arial"/>
              <a:buChar char="•"/>
            </a:pPr>
            <a:r>
              <a:rPr lang="en-US" sz="2000" dirty="0" smtClean="0"/>
              <a:t>Working with the other side</a:t>
            </a:r>
          </a:p>
          <a:p>
            <a:pPr marL="1657235" lvl="3" indent="-285750">
              <a:buFont typeface="Arial"/>
              <a:buChar char="•"/>
            </a:pPr>
            <a:r>
              <a:rPr lang="en-US" sz="2000" dirty="0" smtClean="0"/>
              <a:t>Focusing on interests</a:t>
            </a:r>
          </a:p>
          <a:p>
            <a:pPr marL="1657235" lvl="3" indent="-285750">
              <a:buFont typeface="Arial"/>
              <a:buChar char="•"/>
            </a:pPr>
            <a:r>
              <a:rPr lang="en-US" sz="2000" dirty="0" smtClean="0"/>
              <a:t>Keeping  an open mind</a:t>
            </a:r>
          </a:p>
          <a:p>
            <a:pPr marL="1657235" lvl="3" indent="-285750">
              <a:buFont typeface="Arial"/>
              <a:buChar char="•"/>
            </a:pPr>
            <a:r>
              <a:rPr lang="en-US" sz="2000" dirty="0" smtClean="0"/>
              <a:t>And allowing the client to participate actively</a:t>
            </a:r>
          </a:p>
          <a:p>
            <a:pPr marL="285750" indent="-285750">
              <a:buFont typeface="Arial"/>
              <a:buChar char="•"/>
            </a:pPr>
            <a:endParaRPr lang="en-US" dirty="0"/>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a:p>
        </p:txBody>
      </p:sp>
      <p:sp>
        <p:nvSpPr>
          <p:cNvPr id="8" name="TextBox 7"/>
          <p:cNvSpPr txBox="1"/>
          <p:nvPr/>
        </p:nvSpPr>
        <p:spPr>
          <a:xfrm>
            <a:off x="3481343" y="251770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96482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p:txBody>
          <a:bodyPr/>
          <a:lstStyle/>
          <a:p>
            <a:pPr lvl="0"/>
            <a:endParaRPr lang="en-US" dirty="0" smtClean="0"/>
          </a:p>
          <a:p>
            <a:pPr lvl="0"/>
            <a:endParaRPr lang="en-AU" dirty="0"/>
          </a:p>
          <a:p>
            <a:pPr lvl="0"/>
            <a:endParaRPr lang="en-AU" dirty="0"/>
          </a:p>
          <a:p>
            <a:endParaRPr lang="en-US" dirty="0"/>
          </a:p>
        </p:txBody>
      </p:sp>
      <p:sp>
        <p:nvSpPr>
          <p:cNvPr id="7" name="TextBox 6"/>
          <p:cNvSpPr txBox="1"/>
          <p:nvPr/>
        </p:nvSpPr>
        <p:spPr>
          <a:xfrm>
            <a:off x="457201" y="1038982"/>
            <a:ext cx="8229599" cy="15265718"/>
          </a:xfrm>
          <a:prstGeom prst="rect">
            <a:avLst/>
          </a:prstGeom>
          <a:noFill/>
        </p:spPr>
        <p:txBody>
          <a:bodyPr wrap="square" rtlCol="0">
            <a:spAutoFit/>
          </a:bodyPr>
          <a:lstStyle/>
          <a:p>
            <a:endParaRPr lang="en-US" sz="2000" b="1" u="sng" dirty="0" smtClean="0"/>
          </a:p>
          <a:p>
            <a:r>
              <a:rPr lang="en-US" sz="2000" b="1" u="sng" dirty="0" smtClean="0"/>
              <a:t>Recognizing and Dealing with Advocate Negotiator Types</a:t>
            </a:r>
            <a:endParaRPr lang="en-US" sz="2000" u="sng" dirty="0" smtClean="0"/>
          </a:p>
          <a:p>
            <a:r>
              <a:rPr lang="en-US" sz="2000" b="1" u="sng" dirty="0" smtClean="0"/>
              <a:t> </a:t>
            </a:r>
            <a:endParaRPr lang="en-US" sz="1600" b="1" u="sng" dirty="0"/>
          </a:p>
          <a:p>
            <a:pPr marL="342900" indent="-342900">
              <a:buFont typeface="Arial" charset="0"/>
              <a:buChar char="•"/>
            </a:pPr>
            <a:r>
              <a:rPr lang="en-US" sz="2000" dirty="0" smtClean="0"/>
              <a:t>Competing</a:t>
            </a:r>
            <a:r>
              <a:rPr lang="en-US" sz="2000" dirty="0"/>
              <a:t> </a:t>
            </a:r>
          </a:p>
          <a:p>
            <a:pPr marL="342900" indent="-342900">
              <a:buFont typeface="Arial" charset="0"/>
              <a:buChar char="•"/>
            </a:pPr>
            <a:r>
              <a:rPr lang="en-US" sz="2000" dirty="0" smtClean="0"/>
              <a:t>Collaborating</a:t>
            </a:r>
            <a:r>
              <a:rPr lang="en-US" sz="2000" dirty="0"/>
              <a:t> </a:t>
            </a:r>
          </a:p>
          <a:p>
            <a:pPr marL="342900" indent="-342900">
              <a:buFont typeface="Arial" charset="0"/>
              <a:buChar char="•"/>
            </a:pPr>
            <a:r>
              <a:rPr lang="en-US" sz="2000" dirty="0" smtClean="0"/>
              <a:t>Compromising</a:t>
            </a:r>
            <a:r>
              <a:rPr lang="en-US" sz="2000" dirty="0"/>
              <a:t> </a:t>
            </a:r>
          </a:p>
          <a:p>
            <a:pPr marL="342900" indent="-342900">
              <a:buFont typeface="Arial" charset="0"/>
              <a:buChar char="•"/>
            </a:pPr>
            <a:r>
              <a:rPr lang="en-US" sz="2000" dirty="0" smtClean="0"/>
              <a:t>Avoiding</a:t>
            </a:r>
            <a:r>
              <a:rPr lang="en-US" sz="2000" dirty="0"/>
              <a:t> </a:t>
            </a:r>
          </a:p>
          <a:p>
            <a:pPr marL="342900" indent="-342900">
              <a:buFont typeface="Arial" charset="0"/>
              <a:buChar char="•"/>
            </a:pPr>
            <a:r>
              <a:rPr lang="en-US" sz="2000" dirty="0" smtClean="0"/>
              <a:t>Accommodating </a:t>
            </a:r>
          </a:p>
          <a:p>
            <a:pPr marL="342900" indent="-342900">
              <a:buFont typeface="Arial" charset="0"/>
              <a:buChar char="•"/>
            </a:pPr>
            <a:endParaRPr lang="en-US" sz="1600" dirty="0" smtClean="0"/>
          </a:p>
          <a:p>
            <a:pPr marL="342900" indent="-342900">
              <a:buFont typeface="Arial" charset="0"/>
              <a:buChar char="•"/>
            </a:pPr>
            <a:r>
              <a:rPr lang="en-US" sz="2000" dirty="0" smtClean="0"/>
              <a:t>Use URY &amp; Fisher models to deal with these types:</a:t>
            </a:r>
          </a:p>
          <a:p>
            <a:pPr marL="800062" lvl="1" indent="-342900">
              <a:buFont typeface="Arial" charset="0"/>
              <a:buChar char="•"/>
            </a:pPr>
            <a:r>
              <a:rPr lang="fr-FR" sz="2000" dirty="0" err="1" smtClean="0"/>
              <a:t>Ask</a:t>
            </a:r>
            <a:r>
              <a:rPr lang="fr-FR" sz="2000" dirty="0" smtClean="0"/>
              <a:t> Questions</a:t>
            </a:r>
          </a:p>
          <a:p>
            <a:pPr marL="800062" lvl="1" indent="-342900">
              <a:buFont typeface="Arial" charset="0"/>
              <a:buChar char="•"/>
            </a:pPr>
            <a:r>
              <a:rPr lang="fr-FR" sz="2000" dirty="0" err="1" smtClean="0"/>
              <a:t>Reframe</a:t>
            </a:r>
            <a:endParaRPr lang="fr-FR" sz="2000" dirty="0"/>
          </a:p>
          <a:p>
            <a:pPr marL="800062" lvl="1" indent="-342900">
              <a:buFont typeface="Arial" charset="0"/>
              <a:buChar char="•"/>
            </a:pPr>
            <a:r>
              <a:rPr lang="fr-FR" sz="2000" dirty="0" smtClean="0"/>
              <a:t>Go </a:t>
            </a:r>
            <a:r>
              <a:rPr lang="fr-FR" sz="2000" dirty="0"/>
              <a:t>to </a:t>
            </a:r>
            <a:r>
              <a:rPr lang="fr-FR" sz="2000" dirty="0" smtClean="0"/>
              <a:t>the </a:t>
            </a:r>
            <a:r>
              <a:rPr lang="fr-FR" sz="2000" dirty="0" err="1" smtClean="0"/>
              <a:t>balcony</a:t>
            </a:r>
            <a:endParaRPr lang="fr-FR" sz="2000" dirty="0" smtClean="0"/>
          </a:p>
          <a:p>
            <a:pPr marL="800062" lvl="1" indent="-342900">
              <a:buFont typeface="Arial" charset="0"/>
              <a:buChar char="•"/>
            </a:pPr>
            <a:r>
              <a:rPr lang="fr-FR" sz="2000" dirty="0" err="1" smtClean="0"/>
              <a:t>Build</a:t>
            </a:r>
            <a:r>
              <a:rPr lang="fr-FR" sz="2000" dirty="0" smtClean="0"/>
              <a:t> </a:t>
            </a:r>
            <a:r>
              <a:rPr lang="fr-FR" sz="2000" dirty="0"/>
              <a:t>golden </a:t>
            </a:r>
            <a:r>
              <a:rPr lang="fr-FR" sz="2000" dirty="0" smtClean="0"/>
              <a:t>bridge</a:t>
            </a:r>
          </a:p>
          <a:p>
            <a:pPr marL="1714385" lvl="3" indent="-342900">
              <a:buFont typeface="Arial" charset="0"/>
              <a:buChar char="•"/>
            </a:pPr>
            <a:r>
              <a:rPr lang="fr-FR" sz="2000" dirty="0" err="1" smtClean="0"/>
              <a:t>Bring</a:t>
            </a:r>
            <a:r>
              <a:rPr lang="fr-FR" sz="2000" dirty="0" smtClean="0"/>
              <a:t> the </a:t>
            </a:r>
            <a:r>
              <a:rPr lang="fr-FR" sz="2000" dirty="0" err="1" smtClean="0"/>
              <a:t>representatives</a:t>
            </a:r>
            <a:r>
              <a:rPr lang="fr-FR" sz="2000" dirty="0" smtClean="0"/>
              <a:t> to do the </a:t>
            </a:r>
            <a:r>
              <a:rPr lang="fr-FR" sz="2000" dirty="0" err="1" smtClean="0"/>
              <a:t>same</a:t>
            </a:r>
            <a:r>
              <a:rPr lang="fr-FR" sz="2000" dirty="0" smtClean="0"/>
              <a:t> </a:t>
            </a:r>
            <a:r>
              <a:rPr lang="fr-FR" sz="2000" dirty="0" err="1" smtClean="0"/>
              <a:t>with</a:t>
            </a:r>
            <a:r>
              <a:rPr lang="fr-FR" sz="2000" dirty="0" smtClean="0"/>
              <a:t> the </a:t>
            </a:r>
            <a:r>
              <a:rPr lang="fr-FR" sz="2000" dirty="0" err="1" smtClean="0"/>
              <a:t>other</a:t>
            </a:r>
            <a:r>
              <a:rPr lang="fr-FR" sz="2000" dirty="0" smtClean="0"/>
              <a:t> party. 	</a:t>
            </a:r>
            <a:endParaRPr lang="en-US" sz="2000" dirty="0"/>
          </a:p>
          <a:p>
            <a:r>
              <a:rPr lang="fr-FR" sz="2000" dirty="0"/>
              <a:t> </a:t>
            </a:r>
            <a:endParaRPr lang="en-US" sz="2000" dirty="0"/>
          </a:p>
          <a:p>
            <a:pPr marL="342900" indent="-342900">
              <a:buFont typeface="Arial" charset="0"/>
              <a:buChar char="•"/>
            </a:pPr>
            <a:endParaRPr lang="en-US" sz="2000" dirty="0"/>
          </a:p>
          <a:p>
            <a:pPr marL="342900" indent="-342900">
              <a:buFont typeface="Arial" charset="0"/>
              <a:buChar char="•"/>
            </a:pPr>
            <a:endParaRPr lang="en-US" sz="2000" dirty="0"/>
          </a:p>
          <a:p>
            <a:pPr marL="285750" indent="-285750">
              <a:buFont typeface="Arial"/>
              <a:buChar char="•"/>
            </a:pPr>
            <a:r>
              <a:rPr lang="en-US" sz="2000" dirty="0" smtClean="0"/>
              <a:t>Duty </a:t>
            </a:r>
            <a:r>
              <a:rPr lang="en-US" sz="2000" dirty="0"/>
              <a:t>to the </a:t>
            </a:r>
            <a:r>
              <a:rPr lang="en-US" sz="2000" dirty="0" smtClean="0"/>
              <a:t>Court</a:t>
            </a:r>
          </a:p>
          <a:p>
            <a:pPr marL="285750" indent="-285750">
              <a:buFont typeface="Arial"/>
              <a:buChar char="•"/>
            </a:pPr>
            <a:r>
              <a:rPr lang="en-US" sz="2000" dirty="0"/>
              <a:t>Duty to the general administration of justice </a:t>
            </a:r>
          </a:p>
          <a:p>
            <a:pPr marL="285750" indent="-285750">
              <a:buFont typeface="Arial"/>
              <a:buChar char="•"/>
            </a:pPr>
            <a:r>
              <a:rPr lang="en-US" sz="2000" dirty="0"/>
              <a:t>Duty to clients </a:t>
            </a:r>
            <a:endParaRPr lang="en-US" sz="2000" dirty="0" smtClean="0"/>
          </a:p>
          <a:p>
            <a:pPr marL="285750" indent="-285750">
              <a:buFont typeface="Arial"/>
              <a:buChar char="•"/>
            </a:pPr>
            <a:r>
              <a:rPr lang="en-US" sz="2000" dirty="0"/>
              <a:t>The duty of honesty, courtesy and fairness </a:t>
            </a:r>
            <a:r>
              <a:rPr lang="en-US" sz="2000" dirty="0" smtClean="0"/>
              <a:t>to other parties. </a:t>
            </a:r>
            <a:endParaRPr lang="en-US" sz="2000" dirty="0"/>
          </a:p>
          <a:p>
            <a:pPr marL="285750" indent="-285750">
              <a:buFont typeface="Arial"/>
              <a:buChar char="•"/>
            </a:pPr>
            <a:endParaRPr lang="en-US" sz="2000" dirty="0" smtClean="0"/>
          </a:p>
          <a:p>
            <a:r>
              <a:rPr lang="en-US" sz="2000" dirty="0" smtClean="0"/>
              <a:t>)</a:t>
            </a:r>
          </a:p>
          <a:p>
            <a:r>
              <a:rPr lang="en-US" sz="2000" u="sng" dirty="0" smtClean="0"/>
              <a:t>Law </a:t>
            </a:r>
            <a:r>
              <a:rPr lang="en-US" sz="2000" u="sng" dirty="0"/>
              <a:t>Council of Australia Guidelines for Lawyers in Mediations (</a:t>
            </a:r>
            <a:r>
              <a:rPr lang="en-US" sz="2000" u="sng" dirty="0" smtClean="0"/>
              <a:t>2007)</a:t>
            </a:r>
            <a:endParaRPr lang="en-US" sz="2000" u="sng" dirty="0"/>
          </a:p>
          <a:p>
            <a:r>
              <a:rPr lang="en-US" sz="2000" dirty="0" smtClean="0"/>
              <a:t>assist </a:t>
            </a:r>
            <a:r>
              <a:rPr lang="en-US" sz="2000" dirty="0"/>
              <a:t>clients, </a:t>
            </a:r>
            <a:endParaRPr lang="en-US" sz="2000" dirty="0" smtClean="0"/>
          </a:p>
          <a:p>
            <a:r>
              <a:rPr lang="en-US" sz="2000" dirty="0" smtClean="0"/>
              <a:t>provide </a:t>
            </a:r>
            <a:r>
              <a:rPr lang="en-US" sz="2000" dirty="0"/>
              <a:t>practical and legal advice on the process and on issues raised and offers made, </a:t>
            </a:r>
            <a:endParaRPr lang="en-US" sz="2000" dirty="0" smtClean="0"/>
          </a:p>
          <a:p>
            <a:r>
              <a:rPr lang="en-US" sz="2000" dirty="0" smtClean="0"/>
              <a:t>and </a:t>
            </a:r>
            <a:r>
              <a:rPr lang="en-US" sz="2000" dirty="0"/>
              <a:t>to assist in drafting terms and conditions of settlement as agreed. </a:t>
            </a:r>
          </a:p>
          <a:p>
            <a:r>
              <a:rPr lang="en-US" sz="2000" dirty="0" smtClean="0"/>
              <a:t>‘</a:t>
            </a:r>
            <a:r>
              <a:rPr lang="en-US" sz="2000" dirty="0"/>
              <a:t>Lawyers and clients should act, at all times, in good faith to attempt to achieve settlement of the dispute.’ </a:t>
            </a:r>
          </a:p>
          <a:p>
            <a:endParaRPr lang="en-US" sz="2000" dirty="0"/>
          </a:p>
          <a:p>
            <a:pPr marL="285750" indent="-285750">
              <a:buFont typeface="Arial"/>
              <a:buChar char="•"/>
            </a:pPr>
            <a:r>
              <a:rPr lang="en-US" sz="2000" dirty="0"/>
              <a:t/>
            </a:r>
            <a:br>
              <a:rPr lang="en-US" sz="2000" dirty="0"/>
            </a:br>
            <a:endParaRPr lang="en-US" sz="2000" dirty="0"/>
          </a:p>
          <a:p>
            <a:pPr marL="285750" indent="-285750">
              <a:buFont typeface="Arial"/>
              <a:buChar char="•"/>
            </a:pPr>
            <a:r>
              <a:rPr lang="en-US" sz="2000" dirty="0" smtClean="0"/>
              <a:t>Manage </a:t>
            </a:r>
            <a:r>
              <a:rPr lang="en-US" sz="2000" dirty="0"/>
              <a:t>client </a:t>
            </a:r>
            <a:r>
              <a:rPr lang="en-US" sz="2000" dirty="0" smtClean="0"/>
              <a:t>expectations through educating  about the process </a:t>
            </a:r>
          </a:p>
          <a:p>
            <a:pPr marL="1200074" lvl="2" indent="-285750">
              <a:buFont typeface="Arial"/>
              <a:buChar char="•"/>
            </a:pPr>
            <a:endParaRPr lang="en-US" sz="2000" dirty="0" smtClean="0"/>
          </a:p>
          <a:p>
            <a:pPr marL="1200074" lvl="2" indent="-285750">
              <a:buFont typeface="Arial"/>
              <a:buChar char="•"/>
            </a:pPr>
            <a:r>
              <a:rPr lang="en-US" sz="2000" dirty="0" smtClean="0"/>
              <a:t>Explain differences with adversarial proceedings</a:t>
            </a:r>
          </a:p>
          <a:p>
            <a:pPr marL="1200074" lvl="2" indent="-285750">
              <a:buFont typeface="Arial"/>
              <a:buChar char="•"/>
            </a:pPr>
            <a:endParaRPr lang="en-US" sz="2000" dirty="0" smtClean="0"/>
          </a:p>
          <a:p>
            <a:pPr marL="1657235" lvl="3" indent="-285750">
              <a:buFont typeface="Arial"/>
              <a:buChar char="•"/>
            </a:pPr>
            <a:r>
              <a:rPr lang="en-US" sz="2000" dirty="0" smtClean="0"/>
              <a:t>Work with the other side, not against</a:t>
            </a:r>
          </a:p>
          <a:p>
            <a:pPr marL="1657235" lvl="3" indent="-285750">
              <a:buFont typeface="Arial"/>
              <a:buChar char="•"/>
            </a:pPr>
            <a:r>
              <a:rPr lang="en-US" sz="2000" dirty="0" smtClean="0"/>
              <a:t>Encourage empathy </a:t>
            </a:r>
            <a:r>
              <a:rPr lang="en-US" sz="2000" dirty="0"/>
              <a:t>-</a:t>
            </a:r>
            <a:r>
              <a:rPr lang="en-US" sz="2000" dirty="0" smtClean="0"/>
              <a:t>  </a:t>
            </a:r>
            <a:r>
              <a:rPr lang="en-US" sz="2000" dirty="0"/>
              <a:t>not incompatible with </a:t>
            </a:r>
            <a:r>
              <a:rPr lang="en-US" sz="2000" dirty="0" smtClean="0"/>
              <a:t>assertiveness</a:t>
            </a:r>
          </a:p>
          <a:p>
            <a:pPr marL="1657235" lvl="3" indent="-285750">
              <a:buFont typeface="Arial"/>
              <a:buChar char="•"/>
            </a:pPr>
            <a:r>
              <a:rPr lang="en-US" sz="2000" dirty="0" smtClean="0"/>
              <a:t>interests, not positions</a:t>
            </a:r>
          </a:p>
          <a:p>
            <a:pPr marL="1657235" lvl="3" indent="-285750">
              <a:buFont typeface="Arial"/>
              <a:buChar char="•"/>
            </a:pPr>
            <a:r>
              <a:rPr lang="en-US" sz="2000" dirty="0" smtClean="0"/>
              <a:t>Keep an open mind</a:t>
            </a:r>
          </a:p>
          <a:p>
            <a:pPr marL="742912" lvl="1" indent="-285750">
              <a:buFont typeface="Arial"/>
              <a:buChar char="•"/>
            </a:pPr>
            <a:r>
              <a:rPr lang="en-US" sz="2000" dirty="0" smtClean="0"/>
              <a:t>Prepare your client to participate actively</a:t>
            </a:r>
          </a:p>
          <a:p>
            <a:pPr marL="742912" lvl="1" indent="-285750">
              <a:buFont typeface="Arial"/>
              <a:buChar char="•"/>
            </a:pPr>
            <a:r>
              <a:rPr lang="en-US" sz="2000" dirty="0" smtClean="0"/>
              <a:t>Help your client to understand real interests</a:t>
            </a:r>
            <a:r>
              <a:rPr lang="en-US" sz="2000" dirty="0"/>
              <a:t> </a:t>
            </a:r>
            <a:r>
              <a:rPr lang="en-US" sz="2000" dirty="0" smtClean="0"/>
              <a:t>and goals</a:t>
            </a:r>
          </a:p>
          <a:p>
            <a:pPr marL="285750" indent="-285750">
              <a:buFont typeface="Arial"/>
              <a:buChar char="•"/>
            </a:pPr>
            <a:endParaRPr lang="en-US" dirty="0"/>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a:p>
        </p:txBody>
      </p:sp>
      <p:sp>
        <p:nvSpPr>
          <p:cNvPr id="8" name="TextBox 7"/>
          <p:cNvSpPr txBox="1"/>
          <p:nvPr/>
        </p:nvSpPr>
        <p:spPr>
          <a:xfrm>
            <a:off x="3481343" y="251770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19252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8150"/>
          </a:xfrm>
        </p:spPr>
        <p:txBody>
          <a:bodyPr>
            <a:noAutofit/>
          </a:bodyPr>
          <a:lstStyle/>
          <a:p>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a:xfrm>
            <a:off x="262743" y="1269797"/>
            <a:ext cx="8424057" cy="5007438"/>
          </a:xfrm>
        </p:spPr>
        <p:txBody>
          <a:bodyPr>
            <a:normAutofit/>
          </a:bodyPr>
          <a:lstStyle/>
          <a:p>
            <a:r>
              <a:rPr lang="en-US" sz="2000" u="sng" dirty="0" smtClean="0"/>
              <a:t>Issues during </a:t>
            </a:r>
            <a:r>
              <a:rPr lang="en-US" sz="2000" u="sng" dirty="0"/>
              <a:t>the Mediation </a:t>
            </a:r>
            <a:r>
              <a:rPr lang="en-US" sz="2000" u="sng" dirty="0" smtClean="0"/>
              <a:t>Session</a:t>
            </a:r>
          </a:p>
          <a:p>
            <a:endParaRPr lang="en-US" sz="2000" u="sng" dirty="0" smtClean="0"/>
          </a:p>
          <a:p>
            <a:pPr lvl="1"/>
            <a:r>
              <a:rPr lang="fr-FR" sz="1600" dirty="0"/>
              <a:t>Power </a:t>
            </a:r>
            <a:r>
              <a:rPr lang="fr-FR" sz="1600" dirty="0" err="1"/>
              <a:t>imbalance</a:t>
            </a:r>
            <a:r>
              <a:rPr lang="fr-FR" sz="1600" dirty="0"/>
              <a:t> - </a:t>
            </a:r>
            <a:r>
              <a:rPr lang="fr-FR" sz="1600" dirty="0" err="1"/>
              <a:t>Especially</a:t>
            </a:r>
            <a:r>
              <a:rPr lang="fr-FR" sz="1600" dirty="0"/>
              <a:t> </a:t>
            </a:r>
            <a:r>
              <a:rPr lang="fr-FR" sz="1600" dirty="0" err="1"/>
              <a:t>when</a:t>
            </a:r>
            <a:r>
              <a:rPr lang="fr-FR" sz="1600" dirty="0"/>
              <a:t> </a:t>
            </a:r>
            <a:r>
              <a:rPr lang="fr-FR" sz="1600" dirty="0" err="1"/>
              <a:t>only</a:t>
            </a:r>
            <a:r>
              <a:rPr lang="fr-FR" sz="1600" dirty="0"/>
              <a:t> one party </a:t>
            </a:r>
            <a:r>
              <a:rPr lang="fr-FR" sz="1600" dirty="0" err="1"/>
              <a:t>is</a:t>
            </a:r>
            <a:r>
              <a:rPr lang="fr-FR" sz="1600" dirty="0"/>
              <a:t> </a:t>
            </a:r>
            <a:r>
              <a:rPr lang="fr-FR" sz="1600" dirty="0" err="1"/>
              <a:t>represented</a:t>
            </a:r>
            <a:endParaRPr lang="fr-FR" sz="1600" dirty="0"/>
          </a:p>
          <a:p>
            <a:pPr lvl="1"/>
            <a:r>
              <a:rPr lang="fr-FR" sz="1600" dirty="0"/>
              <a:t>Non-</a:t>
            </a:r>
            <a:r>
              <a:rPr lang="fr-FR" sz="1600" dirty="0" err="1"/>
              <a:t>lawyer</a:t>
            </a:r>
            <a:r>
              <a:rPr lang="fr-FR" sz="1600" dirty="0"/>
              <a:t> support </a:t>
            </a:r>
            <a:r>
              <a:rPr lang="fr-FR" sz="1600" dirty="0" err="1"/>
              <a:t>person</a:t>
            </a:r>
            <a:r>
              <a:rPr lang="fr-FR" sz="1600" dirty="0"/>
              <a:t> </a:t>
            </a:r>
            <a:r>
              <a:rPr lang="fr-FR" sz="1600" dirty="0" err="1"/>
              <a:t>doesn’t</a:t>
            </a:r>
            <a:r>
              <a:rPr lang="fr-FR" sz="1600" dirty="0"/>
              <a:t> </a:t>
            </a:r>
            <a:r>
              <a:rPr lang="fr-FR" sz="1600" dirty="0" err="1"/>
              <a:t>understand</a:t>
            </a:r>
            <a:r>
              <a:rPr lang="fr-FR" sz="1600" dirty="0"/>
              <a:t> </a:t>
            </a:r>
            <a:r>
              <a:rPr lang="fr-FR" sz="1600" dirty="0" err="1"/>
              <a:t>role</a:t>
            </a:r>
            <a:endParaRPr lang="en-US" sz="1600" dirty="0"/>
          </a:p>
          <a:p>
            <a:pPr lvl="1"/>
            <a:r>
              <a:rPr lang="fr-FR" sz="1600" dirty="0" err="1"/>
              <a:t>Unprofessional</a:t>
            </a:r>
            <a:r>
              <a:rPr lang="fr-FR" sz="1600" dirty="0"/>
              <a:t> </a:t>
            </a:r>
            <a:r>
              <a:rPr lang="fr-FR" sz="1600" dirty="0" err="1"/>
              <a:t>conduct</a:t>
            </a:r>
            <a:endParaRPr lang="en-US" sz="1600" dirty="0"/>
          </a:p>
          <a:p>
            <a:pPr lvl="1"/>
            <a:r>
              <a:rPr lang="fr-FR" sz="1600" dirty="0" err="1"/>
              <a:t>Misleading</a:t>
            </a:r>
            <a:r>
              <a:rPr lang="fr-FR" sz="1600" dirty="0"/>
              <a:t> </a:t>
            </a:r>
            <a:r>
              <a:rPr lang="fr-FR" sz="1600" dirty="0" err="1"/>
              <a:t>conduct</a:t>
            </a:r>
            <a:r>
              <a:rPr lang="fr-FR" sz="1600" dirty="0"/>
              <a:t> – </a:t>
            </a:r>
            <a:r>
              <a:rPr lang="fr-FR" sz="1600" dirty="0" err="1"/>
              <a:t>beyond</a:t>
            </a:r>
            <a:r>
              <a:rPr lang="fr-FR" sz="1600" dirty="0"/>
              <a:t> </a:t>
            </a:r>
            <a:r>
              <a:rPr lang="fr-FR" sz="1600" dirty="0" err="1"/>
              <a:t>puffery</a:t>
            </a:r>
            <a:endParaRPr lang="en-US" sz="1600" dirty="0"/>
          </a:p>
          <a:p>
            <a:pPr lvl="1"/>
            <a:r>
              <a:rPr lang="fr-FR" sz="1600" dirty="0"/>
              <a:t>Refuses to let clients </a:t>
            </a:r>
            <a:r>
              <a:rPr lang="fr-FR" sz="1600" dirty="0" err="1" smtClean="0"/>
              <a:t>speak</a:t>
            </a:r>
            <a:endParaRPr lang="fr-FR" sz="1600" dirty="0" smtClean="0"/>
          </a:p>
          <a:p>
            <a:pPr lvl="1"/>
            <a:r>
              <a:rPr lang="fr-FR" sz="1600" dirty="0" err="1" smtClean="0"/>
              <a:t>Disagreement</a:t>
            </a:r>
            <a:r>
              <a:rPr lang="fr-FR" sz="1600" dirty="0" smtClean="0"/>
              <a:t> </a:t>
            </a:r>
            <a:r>
              <a:rPr lang="fr-FR" sz="1600" dirty="0" err="1" smtClean="0"/>
              <a:t>between</a:t>
            </a:r>
            <a:r>
              <a:rPr lang="fr-FR" sz="1600" dirty="0" smtClean="0"/>
              <a:t> </a:t>
            </a:r>
            <a:r>
              <a:rPr lang="fr-FR" sz="1600" dirty="0" err="1" smtClean="0"/>
              <a:t>lawyer</a:t>
            </a:r>
            <a:r>
              <a:rPr lang="fr-FR" sz="1600" dirty="0" smtClean="0"/>
              <a:t> and client</a:t>
            </a:r>
          </a:p>
          <a:p>
            <a:pPr lvl="1"/>
            <a:r>
              <a:rPr lang="en-AU" sz="1600" dirty="0" smtClean="0"/>
              <a:t>Making </a:t>
            </a:r>
            <a:r>
              <a:rPr lang="en-AU" sz="1600" dirty="0"/>
              <a:t>insulting offers </a:t>
            </a:r>
          </a:p>
          <a:p>
            <a:pPr lvl="1"/>
            <a:r>
              <a:rPr lang="en-US" sz="1600" dirty="0"/>
              <a:t>Using the mediation as a litigation tool</a:t>
            </a:r>
          </a:p>
          <a:p>
            <a:pPr lvl="1"/>
            <a:r>
              <a:rPr lang="en-AU" sz="1600" dirty="0"/>
              <a:t>Wanting to “WIN” at all costs</a:t>
            </a:r>
          </a:p>
          <a:p>
            <a:pPr lvl="1"/>
            <a:r>
              <a:rPr lang="en-AU" sz="1600" dirty="0"/>
              <a:t>Trying to settle at all costs</a:t>
            </a:r>
          </a:p>
          <a:p>
            <a:pPr lvl="1"/>
            <a:endParaRPr lang="fr-FR" sz="1600" dirty="0"/>
          </a:p>
          <a:p>
            <a:endParaRPr lang="en-US" sz="1600" u="sng" dirty="0" smtClean="0"/>
          </a:p>
          <a:p>
            <a:endParaRPr lang="en-US" dirty="0"/>
          </a:p>
        </p:txBody>
      </p:sp>
    </p:spTree>
    <p:extLst>
      <p:ext uri="{BB962C8B-B14F-4D97-AF65-F5344CB8AC3E}">
        <p14:creationId xmlns:p14="http://schemas.microsoft.com/office/powerpoint/2010/main" val="4166409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8150"/>
          </a:xfrm>
        </p:spPr>
        <p:txBody>
          <a:bodyPr>
            <a:noAutofit/>
          </a:bodyPr>
          <a:lstStyle/>
          <a:p>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a:xfrm>
            <a:off x="262743" y="1269797"/>
            <a:ext cx="8424057" cy="5007438"/>
          </a:xfrm>
        </p:spPr>
        <p:txBody>
          <a:bodyPr>
            <a:normAutofit/>
          </a:bodyPr>
          <a:lstStyle/>
          <a:p>
            <a:r>
              <a:rPr lang="en-US" sz="2000" u="sng" dirty="0" smtClean="0"/>
              <a:t>Tools</a:t>
            </a:r>
          </a:p>
          <a:p>
            <a:endParaRPr lang="en-US" sz="2000" u="sng" dirty="0"/>
          </a:p>
          <a:p>
            <a:pPr lvl="1"/>
            <a:r>
              <a:rPr lang="fr-FR" dirty="0" err="1"/>
              <a:t>Remind</a:t>
            </a:r>
            <a:r>
              <a:rPr lang="fr-FR" dirty="0"/>
              <a:t> participants of </a:t>
            </a:r>
            <a:r>
              <a:rPr lang="fr-FR" dirty="0" err="1"/>
              <a:t>their</a:t>
            </a:r>
            <a:r>
              <a:rPr lang="fr-FR" dirty="0"/>
              <a:t> initial agreement</a:t>
            </a:r>
          </a:p>
          <a:p>
            <a:pPr lvl="1"/>
            <a:r>
              <a:rPr lang="fr-FR" dirty="0"/>
              <a:t>Reality </a:t>
            </a:r>
            <a:r>
              <a:rPr lang="fr-FR" dirty="0" smtClean="0"/>
              <a:t>test, use BATNA</a:t>
            </a:r>
            <a:endParaRPr lang="fr-FR" dirty="0"/>
          </a:p>
          <a:p>
            <a:pPr lvl="1"/>
            <a:r>
              <a:rPr lang="fr-FR" dirty="0" err="1"/>
              <a:t>Take</a:t>
            </a:r>
            <a:r>
              <a:rPr lang="fr-FR" dirty="0"/>
              <a:t> a </a:t>
            </a:r>
            <a:r>
              <a:rPr lang="fr-FR" dirty="0" smtClean="0"/>
              <a:t>break</a:t>
            </a:r>
          </a:p>
          <a:p>
            <a:pPr lvl="1"/>
            <a:r>
              <a:rPr lang="fr-FR" dirty="0" err="1" smtClean="0"/>
              <a:t>Bring</a:t>
            </a:r>
            <a:r>
              <a:rPr lang="fr-FR" dirty="0" smtClean="0"/>
              <a:t> the discussion back to </a:t>
            </a:r>
            <a:r>
              <a:rPr lang="fr-FR" dirty="0" err="1" smtClean="0"/>
              <a:t>interests</a:t>
            </a:r>
            <a:endParaRPr lang="fr-FR" dirty="0"/>
          </a:p>
          <a:p>
            <a:pPr lvl="1"/>
            <a:r>
              <a:rPr lang="fr-FR" dirty="0" err="1"/>
              <a:t>Separate</a:t>
            </a:r>
            <a:r>
              <a:rPr lang="fr-FR" dirty="0"/>
              <a:t> the </a:t>
            </a:r>
            <a:r>
              <a:rPr lang="fr-FR" dirty="0" err="1"/>
              <a:t>lawyers</a:t>
            </a:r>
            <a:endParaRPr lang="fr-FR" dirty="0"/>
          </a:p>
          <a:p>
            <a:pPr lvl="1"/>
            <a:r>
              <a:rPr lang="fr-FR" dirty="0" err="1"/>
              <a:t>Separate</a:t>
            </a:r>
            <a:r>
              <a:rPr lang="fr-FR" dirty="0"/>
              <a:t> the parties</a:t>
            </a:r>
          </a:p>
          <a:p>
            <a:pPr lvl="1"/>
            <a:endParaRPr lang="fr-FR" sz="1600" dirty="0"/>
          </a:p>
          <a:p>
            <a:endParaRPr lang="en-US" sz="1600" u="sng" dirty="0" smtClean="0"/>
          </a:p>
          <a:p>
            <a:pPr lvl="2"/>
            <a:endParaRPr lang="en-AU" dirty="0"/>
          </a:p>
          <a:p>
            <a:endParaRPr lang="en-US" dirty="0"/>
          </a:p>
        </p:txBody>
      </p:sp>
    </p:spTree>
    <p:extLst>
      <p:ext uri="{BB962C8B-B14F-4D97-AF65-F5344CB8AC3E}">
        <p14:creationId xmlns:p14="http://schemas.microsoft.com/office/powerpoint/2010/main" val="576670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p:txBody>
          <a:bodyPr/>
          <a:lstStyle/>
          <a:p>
            <a:pPr lvl="0"/>
            <a:endParaRPr lang="en-US" dirty="0" smtClean="0"/>
          </a:p>
          <a:p>
            <a:pPr lvl="0"/>
            <a:endParaRPr lang="en-AU" dirty="0"/>
          </a:p>
          <a:p>
            <a:pPr lvl="0"/>
            <a:endParaRPr lang="en-AU" dirty="0"/>
          </a:p>
          <a:p>
            <a:endParaRPr lang="en-US" dirty="0"/>
          </a:p>
        </p:txBody>
      </p:sp>
      <p:sp>
        <p:nvSpPr>
          <p:cNvPr id="7" name="TextBox 6"/>
          <p:cNvSpPr txBox="1"/>
          <p:nvPr/>
        </p:nvSpPr>
        <p:spPr>
          <a:xfrm>
            <a:off x="457201" y="1038982"/>
            <a:ext cx="8229599" cy="5201424"/>
          </a:xfrm>
          <a:prstGeom prst="rect">
            <a:avLst/>
          </a:prstGeom>
          <a:noFill/>
        </p:spPr>
        <p:txBody>
          <a:bodyPr wrap="square" rtlCol="0">
            <a:spAutoFit/>
          </a:bodyPr>
          <a:lstStyle/>
          <a:p>
            <a:endParaRPr lang="en-US" sz="2000" b="1" u="sng" dirty="0" smtClean="0"/>
          </a:p>
          <a:p>
            <a:r>
              <a:rPr lang="en-US" sz="2000" u="sng" dirty="0" smtClean="0"/>
              <a:t>Remind the Advocate of His or Her Duties</a:t>
            </a:r>
          </a:p>
          <a:p>
            <a:endParaRPr lang="en-US" sz="2000" b="1" u="sng" dirty="0"/>
          </a:p>
          <a:p>
            <a:pPr marL="285750" indent="-285750">
              <a:buFont typeface="Arial"/>
              <a:buChar char="•"/>
            </a:pPr>
            <a:r>
              <a:rPr lang="en-US" sz="2000" dirty="0"/>
              <a:t>Duty to the </a:t>
            </a:r>
            <a:r>
              <a:rPr lang="en-US" sz="2000" dirty="0" smtClean="0"/>
              <a:t>Court</a:t>
            </a:r>
          </a:p>
          <a:p>
            <a:pPr marL="285750" indent="-285750">
              <a:buFont typeface="Arial"/>
              <a:buChar char="•"/>
            </a:pPr>
            <a:r>
              <a:rPr lang="en-US" sz="2000" dirty="0"/>
              <a:t>Duty to the general administration of justice </a:t>
            </a:r>
          </a:p>
          <a:p>
            <a:pPr marL="285750" indent="-285750">
              <a:buFont typeface="Arial"/>
              <a:buChar char="•"/>
            </a:pPr>
            <a:r>
              <a:rPr lang="en-US" sz="2000" dirty="0"/>
              <a:t>Duty to clients </a:t>
            </a:r>
            <a:endParaRPr lang="en-US" sz="2000" dirty="0" smtClean="0"/>
          </a:p>
          <a:p>
            <a:pPr marL="285750" indent="-285750">
              <a:buFont typeface="Arial"/>
              <a:buChar char="•"/>
            </a:pPr>
            <a:r>
              <a:rPr lang="en-US" sz="2000" dirty="0"/>
              <a:t>The duty of honesty, courtesy and fairness </a:t>
            </a:r>
            <a:r>
              <a:rPr lang="en-US" sz="2000" dirty="0" smtClean="0"/>
              <a:t>to other parties. </a:t>
            </a:r>
            <a:endParaRPr lang="en-US" sz="2000" dirty="0"/>
          </a:p>
          <a:p>
            <a:endParaRPr lang="en-US" sz="2000" dirty="0" smtClean="0"/>
          </a:p>
          <a:p>
            <a:r>
              <a:rPr lang="en-US" sz="2000" u="sng" dirty="0" smtClean="0"/>
              <a:t>Law </a:t>
            </a:r>
            <a:r>
              <a:rPr lang="en-US" sz="2000" u="sng" dirty="0"/>
              <a:t>Council of Australia Guidelines for Lawyers in Mediations (</a:t>
            </a:r>
            <a:r>
              <a:rPr lang="en-US" sz="2000" u="sng" dirty="0" smtClean="0"/>
              <a:t>2007)</a:t>
            </a:r>
            <a:endParaRPr lang="en-US" sz="2000" u="sng" dirty="0"/>
          </a:p>
          <a:p>
            <a:pPr marL="342900" indent="-342900">
              <a:buFont typeface="Arial" charset="0"/>
              <a:buChar char="•"/>
            </a:pPr>
            <a:r>
              <a:rPr lang="en-US" sz="2000" dirty="0" smtClean="0"/>
              <a:t>Assist clients</a:t>
            </a:r>
          </a:p>
          <a:p>
            <a:pPr marL="342900" indent="-342900">
              <a:buFont typeface="Arial" charset="0"/>
              <a:buChar char="•"/>
            </a:pPr>
            <a:r>
              <a:rPr lang="en-US" sz="2000" dirty="0" smtClean="0"/>
              <a:t>Provide </a:t>
            </a:r>
            <a:r>
              <a:rPr lang="en-US" sz="2000" dirty="0"/>
              <a:t>practical and legal advice on the process and on issues raised and offers </a:t>
            </a:r>
            <a:r>
              <a:rPr lang="en-US" sz="2000" dirty="0" smtClean="0"/>
              <a:t>made</a:t>
            </a:r>
          </a:p>
          <a:p>
            <a:pPr marL="342900" indent="-342900">
              <a:buFont typeface="Arial" charset="0"/>
              <a:buChar char="•"/>
            </a:pPr>
            <a:r>
              <a:rPr lang="en-US" sz="2000" dirty="0" smtClean="0"/>
              <a:t>Act in </a:t>
            </a:r>
            <a:r>
              <a:rPr lang="en-US" sz="2000" dirty="0"/>
              <a:t>good faith to attempt to achieve settlement of the dispute.’ </a:t>
            </a:r>
          </a:p>
          <a:p>
            <a:pPr marL="285750" indent="-285750">
              <a:buFont typeface="Arial"/>
              <a:buChar char="•"/>
            </a:pPr>
            <a:endParaRPr lang="en-US" dirty="0"/>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a:p>
        </p:txBody>
      </p:sp>
      <p:sp>
        <p:nvSpPr>
          <p:cNvPr id="8" name="TextBox 7"/>
          <p:cNvSpPr txBox="1"/>
          <p:nvPr/>
        </p:nvSpPr>
        <p:spPr>
          <a:xfrm>
            <a:off x="3481343" y="251770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83028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8150"/>
          </a:xfrm>
        </p:spPr>
        <p:txBody>
          <a:bodyPr>
            <a:noAutofit/>
          </a:bodyPr>
          <a:lstStyle/>
          <a:p>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a:xfrm>
            <a:off x="262743" y="1269797"/>
            <a:ext cx="8424057" cy="5007438"/>
          </a:xfrm>
        </p:spPr>
        <p:txBody>
          <a:bodyPr>
            <a:normAutofit/>
          </a:bodyPr>
          <a:lstStyle/>
          <a:p>
            <a:r>
              <a:rPr lang="en-US" sz="2000" b="1" dirty="0" smtClean="0"/>
              <a:t>Avoid being too Directive</a:t>
            </a:r>
            <a:endParaRPr lang="en-US" sz="2000" dirty="0" smtClean="0"/>
          </a:p>
          <a:p>
            <a:endParaRPr lang="en-US" sz="2000" dirty="0"/>
          </a:p>
          <a:p>
            <a:r>
              <a:rPr lang="fr-FR" sz="2000" dirty="0" err="1" smtClean="0"/>
              <a:t>Avoid</a:t>
            </a:r>
            <a:r>
              <a:rPr lang="fr-FR" sz="2000" dirty="0" smtClean="0"/>
              <a:t> </a:t>
            </a:r>
            <a:r>
              <a:rPr lang="fr-FR" sz="2000" dirty="0" err="1" smtClean="0"/>
              <a:t>giving</a:t>
            </a:r>
            <a:r>
              <a:rPr lang="fr-FR" sz="2000" dirty="0" smtClean="0"/>
              <a:t> </a:t>
            </a:r>
            <a:r>
              <a:rPr lang="fr-FR" sz="2000" dirty="0" err="1" smtClean="0"/>
              <a:t>legal</a:t>
            </a:r>
            <a:r>
              <a:rPr lang="fr-FR" sz="2000" dirty="0" smtClean="0"/>
              <a:t> </a:t>
            </a:r>
            <a:r>
              <a:rPr lang="fr-FR" sz="2000" dirty="0" err="1" smtClean="0"/>
              <a:t>advice</a:t>
            </a:r>
            <a:endParaRPr lang="fr-FR" sz="2000" dirty="0" smtClean="0"/>
          </a:p>
          <a:p>
            <a:r>
              <a:rPr lang="fr-FR" sz="2000" dirty="0" err="1" smtClean="0"/>
              <a:t>Don’t</a:t>
            </a:r>
            <a:r>
              <a:rPr lang="fr-FR" sz="2000" dirty="0" smtClean="0"/>
              <a:t> </a:t>
            </a:r>
            <a:r>
              <a:rPr lang="fr-FR" sz="2000" dirty="0" err="1"/>
              <a:t>press</a:t>
            </a:r>
            <a:r>
              <a:rPr lang="fr-FR" sz="2000" dirty="0"/>
              <a:t> </a:t>
            </a:r>
            <a:r>
              <a:rPr lang="fr-FR" sz="2000" dirty="0" smtClean="0"/>
              <a:t>parties to </a:t>
            </a:r>
            <a:r>
              <a:rPr lang="fr-FR" sz="2000" dirty="0" err="1" smtClean="0"/>
              <a:t>reach</a:t>
            </a:r>
            <a:r>
              <a:rPr lang="fr-FR" sz="2000" dirty="0" smtClean="0"/>
              <a:t> a </a:t>
            </a:r>
            <a:r>
              <a:rPr lang="fr-FR" sz="2000" dirty="0" err="1" smtClean="0"/>
              <a:t>settlement</a:t>
            </a:r>
            <a:r>
              <a:rPr lang="fr-FR" sz="2000" dirty="0" smtClean="0"/>
              <a:t> if </a:t>
            </a:r>
            <a:r>
              <a:rPr lang="fr-FR" sz="2000" dirty="0" err="1" smtClean="0"/>
              <a:t>they</a:t>
            </a:r>
            <a:r>
              <a:rPr lang="fr-FR" sz="2000" dirty="0" smtClean="0"/>
              <a:t> </a:t>
            </a:r>
            <a:r>
              <a:rPr lang="fr-FR" sz="2000" dirty="0" err="1" smtClean="0"/>
              <a:t>need</a:t>
            </a:r>
            <a:r>
              <a:rPr lang="fr-FR" sz="2000" dirty="0" smtClean="0"/>
              <a:t> more time, </a:t>
            </a:r>
            <a:r>
              <a:rPr lang="fr-FR" sz="2000" dirty="0" err="1" smtClean="0"/>
              <a:t>even</a:t>
            </a:r>
            <a:r>
              <a:rPr lang="fr-FR" sz="2000" dirty="0" smtClean="0"/>
              <a:t> if a party </a:t>
            </a:r>
            <a:r>
              <a:rPr lang="fr-FR" sz="2000" dirty="0" err="1" smtClean="0"/>
              <a:t>reneges</a:t>
            </a:r>
            <a:r>
              <a:rPr lang="fr-FR" sz="2000" dirty="0" smtClean="0"/>
              <a:t> </a:t>
            </a:r>
            <a:r>
              <a:rPr lang="fr-FR" sz="2000" dirty="0" err="1" smtClean="0"/>
              <a:t>after</a:t>
            </a:r>
            <a:r>
              <a:rPr lang="fr-FR" sz="2000" dirty="0" smtClean="0"/>
              <a:t> </a:t>
            </a:r>
            <a:r>
              <a:rPr lang="fr-FR" sz="2000" dirty="0" err="1" smtClean="0"/>
              <a:t>agreeing</a:t>
            </a:r>
            <a:endParaRPr lang="fr-FR" sz="2000" dirty="0" smtClean="0"/>
          </a:p>
          <a:p>
            <a:r>
              <a:rPr lang="en-US" sz="2000" dirty="0" smtClean="0"/>
              <a:t>Encourage the parties to remain in </a:t>
            </a:r>
            <a:r>
              <a:rPr lang="en-US" sz="2000" dirty="0"/>
              <a:t>contact </a:t>
            </a:r>
            <a:r>
              <a:rPr lang="en-US" sz="2000" dirty="0" smtClean="0"/>
              <a:t>even if </a:t>
            </a:r>
            <a:r>
              <a:rPr lang="en-US" sz="2000" dirty="0"/>
              <a:t>there is no settlement </a:t>
            </a:r>
            <a:endParaRPr lang="en-US" sz="2000" dirty="0" smtClean="0"/>
          </a:p>
          <a:p>
            <a:r>
              <a:rPr lang="en-US" sz="2000" dirty="0" smtClean="0"/>
              <a:t>Follow up regularly</a:t>
            </a:r>
            <a:endParaRPr lang="en-US" sz="2000" dirty="0"/>
          </a:p>
          <a:p>
            <a:pPr lvl="0"/>
            <a:endParaRPr lang="en-AU" dirty="0"/>
          </a:p>
          <a:p>
            <a:endParaRPr lang="en-US" dirty="0"/>
          </a:p>
        </p:txBody>
      </p:sp>
    </p:spTree>
    <p:extLst>
      <p:ext uri="{BB962C8B-B14F-4D97-AF65-F5344CB8AC3E}">
        <p14:creationId xmlns:p14="http://schemas.microsoft.com/office/powerpoint/2010/main" val="1668460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800" dirty="0"/>
              <a:t>Managing  Parties  and Party Representatives in Mediation: </a:t>
            </a:r>
            <a:br>
              <a:rPr lang="en-US" sz="1800" dirty="0"/>
            </a:br>
            <a:r>
              <a:rPr lang="en-US" sz="1800" dirty="0"/>
              <a:t>Tools for Lawyer  and Non-lawyer Mediators</a:t>
            </a:r>
            <a:endParaRPr lang="en-US" sz="1800" dirty="0">
              <a:solidFill>
                <a:srgbClr val="030217"/>
              </a:solidFill>
            </a:endParaRPr>
          </a:p>
        </p:txBody>
      </p:sp>
      <p:sp>
        <p:nvSpPr>
          <p:cNvPr id="3" name="Content Placeholder 2"/>
          <p:cNvSpPr>
            <a:spLocks noGrp="1"/>
          </p:cNvSpPr>
          <p:nvPr>
            <p:ph idx="1"/>
          </p:nvPr>
        </p:nvSpPr>
        <p:spPr/>
        <p:txBody>
          <a:bodyPr/>
          <a:lstStyle/>
          <a:p>
            <a:pPr lvl="0"/>
            <a:endParaRPr lang="en-US" dirty="0" smtClean="0"/>
          </a:p>
          <a:p>
            <a:pPr lvl="0"/>
            <a:endParaRPr lang="en-AU" dirty="0"/>
          </a:p>
          <a:p>
            <a:pPr lvl="0"/>
            <a:endParaRPr lang="en-AU" sz="1800" b="1" cap="small" spc="-100" dirty="0">
              <a:solidFill>
                <a:srgbClr val="130B6F"/>
              </a:solidFill>
              <a:latin typeface="+mj-lt"/>
              <a:ea typeface="+mj-ea"/>
              <a:cs typeface="+mj-cs"/>
            </a:endParaRPr>
          </a:p>
          <a:p>
            <a:endParaRPr lang="en-US" dirty="0"/>
          </a:p>
        </p:txBody>
      </p:sp>
      <p:sp>
        <p:nvSpPr>
          <p:cNvPr id="4" name="TextBox 3"/>
          <p:cNvSpPr txBox="1"/>
          <p:nvPr/>
        </p:nvSpPr>
        <p:spPr>
          <a:xfrm>
            <a:off x="2976886" y="2361235"/>
            <a:ext cx="4293163" cy="984885"/>
          </a:xfrm>
          <a:prstGeom prst="rect">
            <a:avLst/>
          </a:prstGeom>
          <a:noFill/>
        </p:spPr>
        <p:txBody>
          <a:bodyPr wrap="none" rtlCol="0">
            <a:spAutoFit/>
          </a:bodyPr>
          <a:lstStyle/>
          <a:p>
            <a:endParaRPr lang="en-US" sz="2000" b="1" dirty="0" smtClean="0">
              <a:solidFill>
                <a:srgbClr val="000090"/>
              </a:solidFill>
              <a:latin typeface="Lucida Calligraphy" charset="0"/>
              <a:ea typeface="Lucida Calligraphy" charset="0"/>
              <a:cs typeface="Lucida Calligraphy" charset="0"/>
            </a:endParaRPr>
          </a:p>
          <a:p>
            <a:r>
              <a:rPr lang="en-US" sz="2000" b="1" dirty="0" smtClean="0">
                <a:solidFill>
                  <a:srgbClr val="000090"/>
                </a:solidFill>
                <a:latin typeface="Lucida Calligraphy" charset="0"/>
                <a:ea typeface="Lucida Calligraphy" charset="0"/>
                <a:cs typeface="Lucida Calligraphy" charset="0"/>
              </a:rPr>
              <a:t>Thank </a:t>
            </a:r>
            <a:r>
              <a:rPr lang="en-US" sz="2000" b="1" dirty="0">
                <a:solidFill>
                  <a:srgbClr val="000090"/>
                </a:solidFill>
                <a:latin typeface="Lucida Calligraphy" charset="0"/>
                <a:ea typeface="Lucida Calligraphy" charset="0"/>
                <a:cs typeface="Lucida Calligraphy" charset="0"/>
              </a:rPr>
              <a:t>you for your </a:t>
            </a:r>
            <a:r>
              <a:rPr lang="en-US" sz="2000" b="1" dirty="0" smtClean="0">
                <a:solidFill>
                  <a:srgbClr val="000090"/>
                </a:solidFill>
                <a:latin typeface="Lucida Calligraphy" charset="0"/>
                <a:ea typeface="Lucida Calligraphy" charset="0"/>
                <a:cs typeface="Lucida Calligraphy" charset="0"/>
              </a:rPr>
              <a:t>attention.</a:t>
            </a:r>
            <a:endParaRPr lang="en-US" sz="2000" b="1" dirty="0">
              <a:solidFill>
                <a:srgbClr val="000090"/>
              </a:solidFill>
              <a:latin typeface="Lucida Calligraphy" charset="0"/>
              <a:ea typeface="Lucida Calligraphy" charset="0"/>
              <a:cs typeface="Lucida Calligraphy" charset="0"/>
            </a:endParaRPr>
          </a:p>
          <a:p>
            <a:endParaRPr lang="en-US" dirty="0"/>
          </a:p>
        </p:txBody>
      </p:sp>
    </p:spTree>
    <p:extLst>
      <p:ext uri="{BB962C8B-B14F-4D97-AF65-F5344CB8AC3E}">
        <p14:creationId xmlns:p14="http://schemas.microsoft.com/office/powerpoint/2010/main" val="42222261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1">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3490</TotalTime>
  <Words>583</Words>
  <Application>Microsoft Macintosh PowerPoint</Application>
  <PresentationFormat>On-screen Show (4:3)</PresentationFormat>
  <Paragraphs>177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Lucida Calligraphy</vt:lpstr>
      <vt:lpstr>Arial</vt:lpstr>
      <vt:lpstr>Clarity</vt:lpstr>
      <vt:lpstr>Managing  Parties  and Party Representatives in Mediation:  Tools for Lawyer  and Non-lawyer Mediators</vt:lpstr>
      <vt:lpstr>Managing  Parties  and Party Representatives in Mediation:  Tools for Lawyer  and Non-lawyer Mediators</vt:lpstr>
      <vt:lpstr>Managing  Parties  and Party Representatives in Mediation:  Tools for Lawyer  and Non-lawyer Mediators</vt:lpstr>
      <vt:lpstr>Managing  Parties  and Party Representatives in Mediation:  Tools for Lawyer  and Non-lawyer Mediators</vt:lpstr>
      <vt:lpstr>Managing  Parties  and Party Representatives in Mediation:  Tools for Lawyer  and Non-lawyer Mediators</vt:lpstr>
      <vt:lpstr>Managing  Parties  and Party Representatives in Mediation:  Tools for Lawyer  and Non-lawyer Mediators</vt:lpstr>
      <vt:lpstr>Managing  Parties  and Party Representatives in Mediation:  Tools for Lawyer  and Non-lawyer Mediators</vt:lpstr>
      <vt:lpstr>Managing  Parties  and Party Representatives in Mediation:  Tools for Lawyer  and Non-lawyer Mediators</vt:lpstr>
    </vt:vector>
  </TitlesOfParts>
  <Company>Donna Ross  Dispute Resolution</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title</dc:title>
  <dc:creator>Donna Ross</dc:creator>
  <cp:lastModifiedBy>donnarosslaw@gmail.com</cp:lastModifiedBy>
  <cp:revision>72</cp:revision>
  <cp:lastPrinted>2016-10-27T06:21:12Z</cp:lastPrinted>
  <dcterms:created xsi:type="dcterms:W3CDTF">2015-08-17T10:39:41Z</dcterms:created>
  <dcterms:modified xsi:type="dcterms:W3CDTF">2016-10-28T04:26:32Z</dcterms:modified>
</cp:coreProperties>
</file>