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9"/>
  </p:notesMasterIdLst>
  <p:sldIdLst>
    <p:sldId id="256" r:id="rId2"/>
    <p:sldId id="257" r:id="rId3"/>
    <p:sldId id="271" r:id="rId4"/>
    <p:sldId id="268" r:id="rId5"/>
    <p:sldId id="270" r:id="rId6"/>
    <p:sldId id="264" r:id="rId7"/>
    <p:sldId id="265" r:id="rId8"/>
  </p:sldIdLst>
  <p:sldSz cx="9144000" cy="6858000" type="screen4x3"/>
  <p:notesSz cx="9144000" cy="6858000"/>
  <p:defaultTextStyle>
    <a:defPPr>
      <a:defRPr lang="en-US"/>
    </a:defPPr>
    <a:lvl1pPr marL="0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2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4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85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47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09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71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33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95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423AFA9-213D-E747-B949-603A44DF2805}">
          <p14:sldIdLst>
            <p14:sldId id="256"/>
            <p14:sldId id="257"/>
            <p14:sldId id="271"/>
            <p14:sldId id="268"/>
            <p14:sldId id="270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00965"/>
    <a:srgbClr val="E7DDB6"/>
    <a:srgbClr val="000000"/>
    <a:srgbClr val="030217"/>
    <a:srgbClr val="090537"/>
    <a:srgbClr val="080432"/>
    <a:srgbClr val="988749"/>
    <a:srgbClr val="130B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79231" autoAdjust="0"/>
  </p:normalViewPr>
  <p:slideViewPr>
    <p:cSldViewPr snapToGrid="0" snapToObjects="1">
      <p:cViewPr varScale="1">
        <p:scale>
          <a:sx n="58" d="100"/>
          <a:sy n="58" d="100"/>
        </p:scale>
        <p:origin x="-230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6" d="100"/>
          <a:sy n="76" d="100"/>
        </p:scale>
        <p:origin x="-2584" y="-11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A24EF-7647-0A4F-ABCA-7C7A4E8F9C00}" type="datetimeFigureOut">
              <a:rPr lang="en-US" smtClean="0"/>
              <a:t>7/4/16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FC668-66E4-1C45-9F70-5BE36060B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6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2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24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85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47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09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71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33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95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58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35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35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35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35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35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35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subtitle</a:t>
            </a:r>
            <a:r>
              <a:rPr lang="fr-FR" dirty="0" smtClean="0"/>
              <a:t>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Monday, July 4,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1" y="2178975"/>
            <a:ext cx="7828637" cy="0"/>
          </a:xfrm>
          <a:prstGeom prst="line">
            <a:avLst/>
          </a:prstGeom>
          <a:ln w="19050">
            <a:solidFill>
              <a:srgbClr val="9887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Monday, July 4,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Monday, July 4,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1388"/>
            <a:ext cx="8229600" cy="672612"/>
          </a:xfrm>
        </p:spPr>
        <p:txBody>
          <a:bodyPr/>
          <a:lstStyle/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title</a:t>
            </a:r>
            <a:r>
              <a:rPr lang="fr-FR" dirty="0" smtClean="0"/>
              <a:t>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65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0886"/>
            <a:ext cx="8229600" cy="808097"/>
          </a:xfrm>
        </p:spPr>
        <p:txBody>
          <a:bodyPr/>
          <a:lstStyle/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title</a:t>
            </a:r>
            <a:r>
              <a:rPr lang="fr-FR" dirty="0" smtClean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7333"/>
            <a:ext cx="8229600" cy="4689902"/>
          </a:xfrm>
        </p:spPr>
        <p:txBody>
          <a:bodyPr/>
          <a:lstStyle/>
          <a:p>
            <a:pPr lvl="0"/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text</a:t>
            </a:r>
            <a:r>
              <a:rPr lang="fr-FR" dirty="0" smtClean="0"/>
              <a:t> styles</a:t>
            </a:r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62819" y="1038982"/>
            <a:ext cx="7648562" cy="0"/>
          </a:xfrm>
          <a:prstGeom prst="line">
            <a:avLst/>
          </a:prstGeom>
          <a:ln w="19050">
            <a:solidFill>
              <a:srgbClr val="9887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Monday, July 4,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Monday, July 4, 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162" indent="0">
              <a:buNone/>
              <a:defRPr sz="2000" b="1"/>
            </a:lvl2pPr>
            <a:lvl3pPr marL="914324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9" indent="0">
              <a:buNone/>
              <a:defRPr sz="1600" b="1"/>
            </a:lvl6pPr>
            <a:lvl7pPr marL="2742971" indent="0">
              <a:buNone/>
              <a:defRPr sz="1600" b="1"/>
            </a:lvl7pPr>
            <a:lvl8pPr marL="3200133" indent="0">
              <a:buNone/>
              <a:defRPr sz="1600" b="1"/>
            </a:lvl8pPr>
            <a:lvl9pPr marL="3657295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162" indent="0">
              <a:buNone/>
              <a:defRPr sz="2000" b="1"/>
            </a:lvl2pPr>
            <a:lvl3pPr marL="914324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9" indent="0">
              <a:buNone/>
              <a:defRPr sz="1600" b="1"/>
            </a:lvl6pPr>
            <a:lvl7pPr marL="2742971" indent="0">
              <a:buNone/>
              <a:defRPr sz="1600" b="1"/>
            </a:lvl7pPr>
            <a:lvl8pPr marL="3200133" indent="0">
              <a:buNone/>
              <a:defRPr sz="1600" b="1"/>
            </a:lvl8pPr>
            <a:lvl9pPr marL="3657295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Monday, July 4, 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Monday, July 4, 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Monday, July 4, 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3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4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9" indent="0">
              <a:buNone/>
              <a:defRPr sz="900"/>
            </a:lvl6pPr>
            <a:lvl7pPr marL="2742971" indent="0">
              <a:buNone/>
              <a:defRPr sz="900"/>
            </a:lvl7pPr>
            <a:lvl8pPr marL="3200133" indent="0">
              <a:buNone/>
              <a:defRPr sz="900"/>
            </a:lvl8pPr>
            <a:lvl9pPr marL="3657295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Monday, July 4, 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4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9" indent="0">
              <a:buNone/>
              <a:defRPr sz="2000"/>
            </a:lvl6pPr>
            <a:lvl7pPr marL="2742971" indent="0">
              <a:buNone/>
              <a:defRPr sz="2000"/>
            </a:lvl7pPr>
            <a:lvl8pPr marL="3200133" indent="0">
              <a:buNone/>
              <a:defRPr sz="2000"/>
            </a:lvl8pPr>
            <a:lvl9pPr marL="3657295" indent="0">
              <a:buNone/>
              <a:defRPr sz="2000"/>
            </a:lvl9pPr>
          </a:lstStyle>
          <a:p>
            <a:r>
              <a:rPr lang="fr-F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4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9" indent="0">
              <a:buNone/>
              <a:defRPr sz="900"/>
            </a:lvl6pPr>
            <a:lvl7pPr marL="2742971" indent="0">
              <a:buNone/>
              <a:defRPr sz="900"/>
            </a:lvl7pPr>
            <a:lvl8pPr marL="3200133" indent="0">
              <a:buNone/>
              <a:defRPr sz="900"/>
            </a:lvl8pPr>
            <a:lvl9pPr marL="3657295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Monday, July 4, 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/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title</a:t>
            </a:r>
            <a:r>
              <a:rPr lang="fr-FR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42473"/>
            <a:ext cx="8229600" cy="4876800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text</a:t>
            </a:r>
            <a:r>
              <a:rPr lang="fr-FR" dirty="0" smtClean="0"/>
              <a:t> styles</a:t>
            </a:r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3" name="Picture 12" descr="logo for sig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819273"/>
            <a:ext cx="2676144" cy="7498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hf sldNum="0" hdr="0" ftr="0" dt="0"/>
  <p:txStyles>
    <p:titleStyle>
      <a:lvl1pPr algn="l" defTabSz="914324" rtl="0" eaLnBrk="1" latinLnBrk="0" hangingPunct="1">
        <a:spcBef>
          <a:spcPct val="0"/>
        </a:spcBef>
        <a:buNone/>
        <a:defRPr sz="4000" b="1" i="0" kern="1200" cap="small" spc="-100" baseline="0">
          <a:solidFill>
            <a:srgbClr val="130B6F"/>
          </a:solidFill>
          <a:latin typeface="+mj-lt"/>
          <a:ea typeface="+mj-ea"/>
          <a:cs typeface="+mj-cs"/>
        </a:defRPr>
      </a:lvl1pPr>
    </p:titleStyle>
    <p:bodyStyle>
      <a:lvl1pPr marL="182865" indent="-182865" algn="l" defTabSz="914324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indent="-182865" algn="l" defTabSz="914324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459" indent="-182865" algn="l" defTabSz="914324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756" indent="-182865" algn="l" defTabSz="91432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621" indent="-137149" algn="l" defTabSz="914324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485" indent="-182865" algn="l" defTabSz="91432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350" indent="-182865" algn="l" defTabSz="91432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215" indent="-182865" algn="l" defTabSz="91432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080" indent="-182865" algn="l" defTabSz="91432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4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9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1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3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5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4294967295"/>
          </p:nvPr>
        </p:nvSpPr>
        <p:spPr>
          <a:xfrm>
            <a:off x="-1" y="535743"/>
            <a:ext cx="8910811" cy="5496322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90537"/>
              </a:solidFill>
            </a:endParaRPr>
          </a:p>
          <a:p>
            <a:endParaRPr lang="en-US" dirty="0">
              <a:solidFill>
                <a:srgbClr val="090537"/>
              </a:solidFill>
            </a:endParaRPr>
          </a:p>
          <a:p>
            <a:endParaRPr lang="en-US" dirty="0" smtClean="0">
              <a:solidFill>
                <a:srgbClr val="090537"/>
              </a:solidFill>
            </a:endParaRPr>
          </a:p>
          <a:p>
            <a:endParaRPr lang="en-US" sz="2600" b="1" dirty="0" smtClean="0">
              <a:solidFill>
                <a:srgbClr val="030217"/>
              </a:solidFill>
              <a:latin typeface="TrajanPro-Regular"/>
              <a:cs typeface="TrajanPro-Regular"/>
            </a:endParaRPr>
          </a:p>
          <a:p>
            <a:endParaRPr lang="en-US" sz="2600" b="1" dirty="0">
              <a:solidFill>
                <a:srgbClr val="030217"/>
              </a:solidFill>
              <a:latin typeface="TrajanPro-Regular"/>
              <a:cs typeface="TrajanPro-Regular"/>
            </a:endParaRPr>
          </a:p>
          <a:p>
            <a:endParaRPr lang="en-US" sz="2600" b="1" dirty="0" smtClean="0">
              <a:solidFill>
                <a:srgbClr val="030217"/>
              </a:solidFill>
              <a:latin typeface="TrajanPro-Regular"/>
              <a:cs typeface="TrajanPro-Regular"/>
            </a:endParaRPr>
          </a:p>
          <a:p>
            <a:endParaRPr lang="en-US" sz="2600" b="1" dirty="0">
              <a:solidFill>
                <a:srgbClr val="030217"/>
              </a:solidFill>
              <a:latin typeface="TrajanPro-Regular"/>
              <a:cs typeface="TrajanPro-Regular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30217"/>
                </a:solidFill>
                <a:latin typeface="TrajanPro-Regular"/>
                <a:cs typeface="TrajanPro-Regular"/>
              </a:rPr>
              <a:t>   </a:t>
            </a:r>
            <a:r>
              <a:rPr lang="en-US" dirty="0" smtClean="0">
                <a:solidFill>
                  <a:srgbClr val="130B6F"/>
                </a:solidFill>
              </a:rPr>
              <a:t>YIMC </a:t>
            </a:r>
            <a:r>
              <a:rPr lang="en-US" dirty="0">
                <a:solidFill>
                  <a:srgbClr val="130B6F"/>
                </a:solidFill>
              </a:rPr>
              <a:t>Seminar,  Hong Kong, July 6, 2016</a:t>
            </a:r>
          </a:p>
          <a:p>
            <a:pPr marL="0" indent="0">
              <a:buNone/>
            </a:pPr>
            <a:endParaRPr lang="en-US" dirty="0">
              <a:solidFill>
                <a:srgbClr val="130B6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891878"/>
            <a:ext cx="9144000" cy="4503179"/>
          </a:xfrm>
        </p:spPr>
        <p:txBody>
          <a:bodyPr lIns="0" tIns="0" rIns="0" bIns="0"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100965"/>
                </a:solidFill>
              </a:rPr>
              <a:t/>
            </a:r>
            <a:br>
              <a:rPr lang="en-US" dirty="0" smtClean="0">
                <a:solidFill>
                  <a:srgbClr val="100965"/>
                </a:solidFill>
              </a:rPr>
            </a:br>
            <a:r>
              <a:rPr lang="en-US" dirty="0">
                <a:solidFill>
                  <a:srgbClr val="100965"/>
                </a:solidFill>
              </a:rPr>
              <a:t/>
            </a:r>
            <a:br>
              <a:rPr lang="en-US" dirty="0">
                <a:solidFill>
                  <a:srgbClr val="100965"/>
                </a:solidFill>
              </a:rPr>
            </a:br>
            <a:r>
              <a:rPr lang="en-US" dirty="0" smtClean="0">
                <a:solidFill>
                  <a:srgbClr val="100965"/>
                </a:solidFill>
              </a:rPr>
              <a:t/>
            </a:r>
            <a:br>
              <a:rPr lang="en-US" dirty="0" smtClean="0">
                <a:solidFill>
                  <a:srgbClr val="100965"/>
                </a:solidFill>
              </a:rPr>
            </a:br>
            <a:r>
              <a:rPr lang="en-US" sz="4900" dirty="0"/>
              <a:t>c</a:t>
            </a:r>
            <a:r>
              <a:rPr lang="en-US" sz="4900" dirty="0" smtClean="0"/>
              <a:t>ooperating with </a:t>
            </a:r>
            <a:r>
              <a:rPr lang="en-US" sz="4900" dirty="0"/>
              <a:t>the </a:t>
            </a:r>
            <a:r>
              <a:rPr lang="en-US" sz="4900" dirty="0" smtClean="0"/>
              <a:t/>
            </a:r>
            <a:br>
              <a:rPr lang="en-US" sz="4900" dirty="0" smtClean="0"/>
            </a:br>
            <a:r>
              <a:rPr lang="en-US" sz="4900" dirty="0" smtClean="0"/>
              <a:t>facilitator </a:t>
            </a:r>
            <a:br>
              <a:rPr lang="en-US" sz="4900" dirty="0" smtClean="0"/>
            </a:br>
            <a:r>
              <a:rPr lang="en-US" sz="4900" dirty="0" smtClean="0"/>
              <a:t>while </a:t>
            </a:r>
            <a:r>
              <a:rPr lang="en-US" sz="4900" dirty="0"/>
              <a:t>protecting client rights</a:t>
            </a:r>
            <a:r>
              <a:rPr lang="en-US" sz="4800" dirty="0"/>
              <a:t> </a:t>
            </a:r>
            <a:br>
              <a:rPr lang="en-US" sz="4800" dirty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28124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dirty="0"/>
              <a:t>cooperating with the </a:t>
            </a:r>
            <a:r>
              <a:rPr lang="en-US" sz="1800" dirty="0" smtClean="0"/>
              <a:t> facilitator </a:t>
            </a:r>
            <a:r>
              <a:rPr lang="en-US" sz="1800" dirty="0"/>
              <a:t>while protecting client rights</a:t>
            </a:r>
            <a:r>
              <a:rPr lang="fr-FR" sz="1800" b="1" dirty="0" smtClean="0">
                <a:solidFill>
                  <a:srgbClr val="030217"/>
                </a:solidFill>
              </a:rPr>
              <a:t> </a:t>
            </a:r>
            <a:endParaRPr lang="en-US" sz="1800" dirty="0">
              <a:solidFill>
                <a:srgbClr val="03021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AU" dirty="0"/>
          </a:p>
          <a:p>
            <a:pPr lvl="0"/>
            <a:endParaRPr lang="en-AU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2543" y="1247903"/>
            <a:ext cx="7964257" cy="5601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Prepare Your Case</a:t>
            </a:r>
          </a:p>
          <a:p>
            <a:endParaRPr lang="en-US" sz="2000" b="1" u="sng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Know the facts and the law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Know your client’s needs and interests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Draft a mediation statement  </a:t>
            </a:r>
            <a:r>
              <a:rPr lang="en-US" sz="2000" i="1" dirty="0" smtClean="0"/>
              <a:t>with your client </a:t>
            </a:r>
            <a:r>
              <a:rPr lang="en-US" sz="2000" dirty="0" smtClean="0"/>
              <a:t>that flags potential </a:t>
            </a:r>
          </a:p>
          <a:p>
            <a:pPr marL="742912" lvl="1" indent="-285750">
              <a:buFont typeface="Arial"/>
              <a:buChar char="•"/>
            </a:pPr>
            <a:r>
              <a:rPr lang="en-US" sz="2000" dirty="0"/>
              <a:t>I</a:t>
            </a:r>
            <a:r>
              <a:rPr lang="en-US" sz="2000" dirty="0" smtClean="0"/>
              <a:t>mpasses</a:t>
            </a:r>
          </a:p>
          <a:p>
            <a:pPr marL="742912" lvl="1" indent="-285750">
              <a:buFont typeface="Arial"/>
              <a:buChar char="•"/>
            </a:pPr>
            <a:r>
              <a:rPr lang="en-US" sz="2000" dirty="0" smtClean="0"/>
              <a:t>Options</a:t>
            </a:r>
          </a:p>
          <a:p>
            <a:pPr marL="742912" lvl="1" indent="-285750">
              <a:buFont typeface="Arial"/>
              <a:buChar char="•"/>
            </a:pPr>
            <a:r>
              <a:rPr lang="en-US" sz="2000" dirty="0" smtClean="0"/>
              <a:t>Areas </a:t>
            </a:r>
            <a:r>
              <a:rPr lang="en-US" sz="2000" dirty="0"/>
              <a:t>of agreement</a:t>
            </a:r>
            <a:r>
              <a:rPr lang="en-US" sz="2000" dirty="0"/>
              <a:t> </a:t>
            </a:r>
            <a:endParaRPr lang="en-US" sz="2000" dirty="0" smtClean="0"/>
          </a:p>
          <a:p>
            <a:pPr marL="285750" indent="-285750">
              <a:buFont typeface="Arial"/>
              <a:buChar char="•"/>
            </a:pPr>
            <a:endParaRPr lang="en-US" sz="11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Know your BATNA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Know the other party’s BATNA</a:t>
            </a:r>
          </a:p>
          <a:p>
            <a:pPr marL="285750" indent="-285750">
              <a:buFont typeface="Arial"/>
              <a:buChar char="•"/>
            </a:pPr>
            <a:endParaRPr lang="en-US" sz="11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Know your bargaining zone – reservation price and non-financial interests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81343" y="251770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04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dirty="0"/>
              <a:t>cooperating with the </a:t>
            </a:r>
            <a:r>
              <a:rPr lang="en-US" sz="1800" dirty="0" smtClean="0"/>
              <a:t> facilitator </a:t>
            </a:r>
            <a:r>
              <a:rPr lang="en-US" sz="1800" dirty="0"/>
              <a:t>while protecting client rights</a:t>
            </a:r>
            <a:r>
              <a:rPr lang="fr-FR" sz="1800" b="1" dirty="0" smtClean="0">
                <a:solidFill>
                  <a:srgbClr val="030217"/>
                </a:solidFill>
              </a:rPr>
              <a:t> </a:t>
            </a:r>
            <a:endParaRPr lang="en-US" sz="1800" dirty="0">
              <a:solidFill>
                <a:srgbClr val="03021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AU" dirty="0"/>
          </a:p>
          <a:p>
            <a:pPr lvl="0"/>
            <a:endParaRPr lang="en-AU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1" y="1038982"/>
            <a:ext cx="8229599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u="sng" dirty="0" smtClean="0"/>
          </a:p>
          <a:p>
            <a:r>
              <a:rPr lang="en-US" sz="2000" b="1" u="sng" dirty="0" smtClean="0"/>
              <a:t>Prepare Your Client</a:t>
            </a:r>
          </a:p>
          <a:p>
            <a:endParaRPr lang="en-US" sz="1100" b="1" u="sng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Manage </a:t>
            </a:r>
            <a:r>
              <a:rPr lang="en-US" sz="2000" dirty="0"/>
              <a:t>client </a:t>
            </a:r>
            <a:r>
              <a:rPr lang="en-US" sz="2000" dirty="0" smtClean="0"/>
              <a:t>expectations through educating  about the process </a:t>
            </a:r>
          </a:p>
          <a:p>
            <a:pPr marL="1200074" lvl="2" indent="-285750">
              <a:buFont typeface="Arial"/>
              <a:buChar char="•"/>
            </a:pPr>
            <a:endParaRPr lang="en-US" sz="1100" dirty="0" smtClean="0"/>
          </a:p>
          <a:p>
            <a:pPr marL="1200074" lvl="2" indent="-285750">
              <a:buFont typeface="Arial"/>
              <a:buChar char="•"/>
            </a:pPr>
            <a:r>
              <a:rPr lang="en-US" sz="2000" dirty="0" smtClean="0"/>
              <a:t>Explain differences with adversarial proceedings</a:t>
            </a:r>
          </a:p>
          <a:p>
            <a:pPr marL="1200074" lvl="2" indent="-285750">
              <a:buFont typeface="Arial"/>
              <a:buChar char="•"/>
            </a:pPr>
            <a:endParaRPr lang="en-US" sz="2000" dirty="0" smtClean="0"/>
          </a:p>
          <a:p>
            <a:pPr marL="1657235" lvl="3" indent="-285750">
              <a:buFont typeface="Arial"/>
              <a:buChar char="•"/>
            </a:pPr>
            <a:r>
              <a:rPr lang="en-US" sz="2000" dirty="0" smtClean="0"/>
              <a:t>Separate the people from the problem</a:t>
            </a:r>
          </a:p>
          <a:p>
            <a:pPr marL="1657235" lvl="3" indent="-285750">
              <a:buFont typeface="Arial"/>
              <a:buChar char="•"/>
            </a:pPr>
            <a:r>
              <a:rPr lang="en-US" sz="2000" dirty="0" smtClean="0"/>
              <a:t>Work with the other side, not against</a:t>
            </a:r>
          </a:p>
          <a:p>
            <a:pPr marL="1657235" lvl="3" indent="-285750">
              <a:buFont typeface="Arial"/>
              <a:buChar char="•"/>
            </a:pPr>
            <a:r>
              <a:rPr lang="en-US" sz="2000" dirty="0" smtClean="0"/>
              <a:t>Encourage empathy </a:t>
            </a:r>
            <a:r>
              <a:rPr lang="en-US" sz="2000" dirty="0"/>
              <a:t>-</a:t>
            </a:r>
            <a:r>
              <a:rPr lang="en-US" sz="2000" dirty="0" smtClean="0"/>
              <a:t>  </a:t>
            </a:r>
            <a:r>
              <a:rPr lang="en-US" sz="2000" dirty="0"/>
              <a:t>not incompatible with </a:t>
            </a:r>
            <a:r>
              <a:rPr lang="en-US" sz="2000" dirty="0" smtClean="0"/>
              <a:t>assertiveness</a:t>
            </a:r>
          </a:p>
          <a:p>
            <a:pPr marL="1657235" lvl="3" indent="-285750">
              <a:buFont typeface="Arial"/>
              <a:buChar char="•"/>
            </a:pPr>
            <a:r>
              <a:rPr lang="en-US" sz="2000" dirty="0" smtClean="0"/>
              <a:t>Fight for interests, not positions</a:t>
            </a:r>
          </a:p>
          <a:p>
            <a:pPr marL="1657235" lvl="3" indent="-285750">
              <a:buFont typeface="Arial"/>
              <a:buChar char="•"/>
            </a:pPr>
            <a:r>
              <a:rPr lang="en-US" sz="2000" dirty="0" smtClean="0"/>
              <a:t>Keep an open mind</a:t>
            </a:r>
          </a:p>
          <a:p>
            <a:pPr marL="1657235" lvl="3" indent="-285750">
              <a:buFont typeface="Arial"/>
              <a:buChar char="•"/>
            </a:pPr>
            <a:endParaRPr lang="en-US" sz="2000" dirty="0" smtClean="0"/>
          </a:p>
          <a:p>
            <a:pPr marL="742912" lvl="1" indent="-285750">
              <a:buFont typeface="Arial"/>
              <a:buChar char="•"/>
            </a:pPr>
            <a:r>
              <a:rPr lang="en-US" sz="2000" dirty="0" smtClean="0"/>
              <a:t>Prepare your client to participate actively</a:t>
            </a:r>
          </a:p>
          <a:p>
            <a:pPr marL="742912" lvl="1" indent="-285750">
              <a:buFont typeface="Arial"/>
              <a:buChar char="•"/>
            </a:pPr>
            <a:r>
              <a:rPr lang="en-US" sz="2000" dirty="0" smtClean="0"/>
              <a:t>Help your client to understand real interests</a:t>
            </a:r>
            <a:r>
              <a:rPr lang="en-US" sz="2000" dirty="0"/>
              <a:t> </a:t>
            </a:r>
            <a:r>
              <a:rPr lang="en-US" sz="2000" dirty="0" smtClean="0"/>
              <a:t>and goals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81343" y="251770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482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8150"/>
          </a:xfrm>
        </p:spPr>
        <p:txBody>
          <a:bodyPr>
            <a:noAutofit/>
          </a:bodyPr>
          <a:lstStyle/>
          <a:p>
            <a:r>
              <a:rPr lang="en-US" sz="2400" dirty="0" smtClean="0"/>
              <a:t>cooperating </a:t>
            </a:r>
            <a:r>
              <a:rPr lang="en-US" sz="2400" dirty="0"/>
              <a:t>with the </a:t>
            </a:r>
            <a:r>
              <a:rPr lang="en-US" sz="2400" dirty="0" smtClean="0"/>
              <a:t> facilitator </a:t>
            </a:r>
            <a:r>
              <a:rPr lang="en-US" sz="2400" dirty="0"/>
              <a:t>while protecting client rights</a:t>
            </a:r>
            <a:r>
              <a:rPr lang="fr-FR" sz="2400" b="1" dirty="0" smtClean="0">
                <a:solidFill>
                  <a:srgbClr val="030217"/>
                </a:solidFill>
              </a:rPr>
              <a:t> </a:t>
            </a:r>
            <a:endParaRPr lang="en-US" sz="2400" dirty="0">
              <a:solidFill>
                <a:srgbClr val="03021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43" y="1269797"/>
            <a:ext cx="8424057" cy="5007438"/>
          </a:xfrm>
        </p:spPr>
        <p:txBody>
          <a:bodyPr>
            <a:normAutofit/>
          </a:bodyPr>
          <a:lstStyle/>
          <a:p>
            <a:r>
              <a:rPr lang="en-US" sz="2000" b="1" u="sng" dirty="0"/>
              <a:t>During the Mediation </a:t>
            </a:r>
            <a:r>
              <a:rPr lang="en-US" sz="2000" b="1" u="sng" dirty="0" smtClean="0"/>
              <a:t>Session</a:t>
            </a:r>
            <a:r>
              <a:rPr lang="en-US" sz="2000" b="1" dirty="0" smtClean="0"/>
              <a:t>: </a:t>
            </a:r>
            <a:r>
              <a:rPr lang="en-AU" sz="2000" b="1" u="sng" dirty="0" smtClean="0"/>
              <a:t>What </a:t>
            </a:r>
            <a:r>
              <a:rPr lang="en-AU" sz="2000" b="1" u="sng" dirty="0"/>
              <a:t>to do </a:t>
            </a:r>
            <a:endParaRPr lang="en-US" sz="2000" b="1" u="sng" dirty="0"/>
          </a:p>
          <a:p>
            <a:pPr lvl="0"/>
            <a:endParaRPr lang="en-US" sz="2000" dirty="0" smtClean="0"/>
          </a:p>
          <a:p>
            <a:r>
              <a:rPr lang="en-US" sz="2000" dirty="0"/>
              <a:t>Represent your client zealously, not aggressively</a:t>
            </a:r>
          </a:p>
          <a:p>
            <a:r>
              <a:rPr lang="en-US" sz="2000" dirty="0" smtClean="0"/>
              <a:t>Focus </a:t>
            </a:r>
            <a:r>
              <a:rPr lang="en-US" sz="2000" dirty="0"/>
              <a:t>on interests, not </a:t>
            </a:r>
            <a:r>
              <a:rPr lang="en-US" sz="2000" dirty="0" smtClean="0"/>
              <a:t>positions or legal arguments</a:t>
            </a:r>
            <a:endParaRPr lang="en-US" sz="2000" dirty="0"/>
          </a:p>
          <a:p>
            <a:r>
              <a:rPr lang="en-US" sz="2000" dirty="0" smtClean="0"/>
              <a:t>Listen </a:t>
            </a:r>
            <a:r>
              <a:rPr lang="en-US" sz="2000" dirty="0"/>
              <a:t>attentively </a:t>
            </a:r>
            <a:r>
              <a:rPr lang="en-US" sz="2000" dirty="0" smtClean="0"/>
              <a:t>to the other party</a:t>
            </a:r>
            <a:endParaRPr lang="en-US" sz="2000" dirty="0"/>
          </a:p>
          <a:p>
            <a:r>
              <a:rPr lang="en-US" sz="2000" dirty="0" smtClean="0"/>
              <a:t>Remain flexible and open to different options</a:t>
            </a:r>
          </a:p>
          <a:p>
            <a:r>
              <a:rPr lang="en-US" sz="2000" dirty="0" smtClean="0"/>
              <a:t>Reality test </a:t>
            </a:r>
          </a:p>
          <a:p>
            <a:endParaRPr lang="en-US" sz="2000" dirty="0" smtClean="0"/>
          </a:p>
          <a:p>
            <a:r>
              <a:rPr lang="en-US" sz="2000" dirty="0" smtClean="0"/>
              <a:t>Don’t lose sight of your ethical </a:t>
            </a:r>
            <a:r>
              <a:rPr lang="en-US" sz="2000" dirty="0"/>
              <a:t>duties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B</a:t>
            </a:r>
            <a:r>
              <a:rPr lang="en-US" sz="2000" dirty="0" smtClean="0"/>
              <a:t>e </a:t>
            </a:r>
            <a:r>
              <a:rPr lang="en-US" sz="2000" dirty="0"/>
              <a:t>open to </a:t>
            </a:r>
            <a:r>
              <a:rPr lang="en-US" sz="2000" dirty="0" smtClean="0"/>
              <a:t>continuing </a:t>
            </a:r>
            <a:r>
              <a:rPr lang="en-US" sz="2000" dirty="0"/>
              <a:t>contact </a:t>
            </a:r>
            <a:r>
              <a:rPr lang="en-US" sz="2000" dirty="0" smtClean="0"/>
              <a:t>with the  mediator if there is no settlement </a:t>
            </a:r>
            <a:endParaRPr lang="en-US" sz="2000" dirty="0"/>
          </a:p>
          <a:p>
            <a:pPr lvl="0"/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409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dirty="0"/>
              <a:t>cooperating with the </a:t>
            </a:r>
            <a:r>
              <a:rPr lang="en-US" sz="1800" dirty="0" smtClean="0"/>
              <a:t> facilitator </a:t>
            </a:r>
            <a:r>
              <a:rPr lang="en-US" sz="1800" dirty="0"/>
              <a:t>while protecting client rights</a:t>
            </a:r>
            <a:r>
              <a:rPr lang="fr-FR" sz="1800" b="1" dirty="0" smtClean="0">
                <a:solidFill>
                  <a:srgbClr val="030217"/>
                </a:solidFill>
              </a:rPr>
              <a:t> </a:t>
            </a:r>
            <a:endParaRPr lang="en-US" sz="1800" dirty="0">
              <a:solidFill>
                <a:srgbClr val="03021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5476"/>
            <a:ext cx="8229600" cy="4941759"/>
          </a:xfrm>
        </p:spPr>
        <p:txBody>
          <a:bodyPr/>
          <a:lstStyle/>
          <a:p>
            <a:r>
              <a:rPr lang="en-US" sz="2000" b="1" u="sng" dirty="0"/>
              <a:t>During the Mediation </a:t>
            </a:r>
            <a:r>
              <a:rPr lang="en-US" sz="2000" b="1" u="sng" dirty="0" smtClean="0"/>
              <a:t>Session</a:t>
            </a:r>
            <a:r>
              <a:rPr lang="en-US" sz="2000" b="1" dirty="0" smtClean="0"/>
              <a:t>: </a:t>
            </a:r>
            <a:r>
              <a:rPr lang="en-AU" sz="2000" b="1" u="sng" dirty="0" smtClean="0"/>
              <a:t>What to avoid </a:t>
            </a:r>
          </a:p>
          <a:p>
            <a:endParaRPr lang="en-AU" sz="2000" b="1" u="sng" dirty="0" smtClean="0"/>
          </a:p>
          <a:p>
            <a:pPr lvl="1"/>
            <a:r>
              <a:rPr lang="en-AU" dirty="0"/>
              <a:t>Acting aggressively</a:t>
            </a:r>
          </a:p>
          <a:p>
            <a:pPr lvl="1"/>
            <a:r>
              <a:rPr lang="en-AU" dirty="0" smtClean="0"/>
              <a:t>Posturing, excessive puffery</a:t>
            </a:r>
          </a:p>
          <a:p>
            <a:pPr lvl="1"/>
            <a:r>
              <a:rPr lang="en-AU" dirty="0" smtClean="0"/>
              <a:t>Making insulting offers </a:t>
            </a:r>
          </a:p>
          <a:p>
            <a:pPr lvl="1"/>
            <a:r>
              <a:rPr lang="en-US" dirty="0" smtClean="0"/>
              <a:t>Using the mediation as a litigation tool</a:t>
            </a:r>
          </a:p>
          <a:p>
            <a:pPr lvl="1"/>
            <a:endParaRPr lang="en-US" dirty="0" smtClean="0"/>
          </a:p>
          <a:p>
            <a:pPr lvl="1"/>
            <a:r>
              <a:rPr lang="en-AU" dirty="0"/>
              <a:t>Wanting to “WIN” at all </a:t>
            </a:r>
            <a:r>
              <a:rPr lang="en-AU" dirty="0" smtClean="0"/>
              <a:t>costs</a:t>
            </a:r>
          </a:p>
          <a:p>
            <a:pPr lvl="1"/>
            <a:r>
              <a:rPr lang="en-AU" dirty="0" smtClean="0"/>
              <a:t>Trying to settle at all costs</a:t>
            </a:r>
          </a:p>
          <a:p>
            <a:pPr lvl="1"/>
            <a:endParaRPr lang="en-AU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677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dirty="0" smtClean="0"/>
              <a:t>cooperating with the  facilitator while protecting client rights</a:t>
            </a:r>
            <a:r>
              <a:rPr lang="fr-FR" sz="1800" b="1" dirty="0" smtClean="0">
                <a:solidFill>
                  <a:srgbClr val="030217"/>
                </a:solidFill>
              </a:rPr>
              <a:t> </a:t>
            </a:r>
            <a:endParaRPr lang="en-US" sz="1800" dirty="0">
              <a:solidFill>
                <a:srgbClr val="03021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5020"/>
            <a:ext cx="8229600" cy="3571618"/>
          </a:xfrm>
        </p:spPr>
        <p:txBody>
          <a:bodyPr/>
          <a:lstStyle/>
          <a:p>
            <a:pPr lvl="0"/>
            <a:endParaRPr lang="en-US" dirty="0" smtClean="0"/>
          </a:p>
          <a:p>
            <a:pPr lvl="0"/>
            <a:endParaRPr lang="en-AU" dirty="0"/>
          </a:p>
          <a:p>
            <a:pPr lvl="0"/>
            <a:endParaRPr lang="en-AU" dirty="0"/>
          </a:p>
          <a:p>
            <a:endParaRPr lang="en-US" dirty="0"/>
          </a:p>
        </p:txBody>
      </p:sp>
      <p:pic>
        <p:nvPicPr>
          <p:cNvPr id="4" name="Picture 3" descr="baby-bathwat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635" y="2610917"/>
            <a:ext cx="5080000" cy="2489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-218952" y="1346410"/>
            <a:ext cx="917410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0090"/>
                </a:solidFill>
                <a:latin typeface="Arial"/>
                <a:cs typeface="Arial"/>
              </a:rPr>
              <a:t>  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  <a:latin typeface="Arial"/>
                <a:cs typeface="Arial"/>
              </a:rPr>
              <a:t>Don’t throw out the baby with the bath water!  </a:t>
            </a:r>
            <a:endParaRPr lang="en-US" sz="3200" b="1" i="1" dirty="0"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0729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dirty="0"/>
              <a:t>cooperating with the </a:t>
            </a:r>
            <a:r>
              <a:rPr lang="en-US" sz="1800" dirty="0" smtClean="0"/>
              <a:t> facilitator </a:t>
            </a:r>
            <a:r>
              <a:rPr lang="en-US" sz="1800" dirty="0"/>
              <a:t>while protecting client rights</a:t>
            </a:r>
            <a:r>
              <a:rPr lang="fr-FR" sz="1800" b="1" dirty="0" smtClean="0">
                <a:solidFill>
                  <a:srgbClr val="030217"/>
                </a:solidFill>
              </a:rPr>
              <a:t> </a:t>
            </a:r>
            <a:endParaRPr lang="en-US" sz="1800" dirty="0">
              <a:solidFill>
                <a:srgbClr val="03021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AU" dirty="0"/>
          </a:p>
          <a:p>
            <a:pPr lvl="0"/>
            <a:endParaRPr lang="en-AU" sz="1800" b="1" cap="small" spc="-100" dirty="0">
              <a:solidFill>
                <a:srgbClr val="130B6F"/>
              </a:solidFill>
              <a:latin typeface="+mj-lt"/>
              <a:ea typeface="+mj-ea"/>
              <a:cs typeface="+mj-cs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76886" y="2361235"/>
            <a:ext cx="373268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90"/>
                </a:solidFill>
                <a:latin typeface="+mj-lt"/>
                <a:cs typeface="Arial Black"/>
              </a:rPr>
              <a:t>Thank you for your </a:t>
            </a:r>
            <a:r>
              <a:rPr lang="en-US" sz="2000" b="1" dirty="0" smtClean="0">
                <a:solidFill>
                  <a:srgbClr val="000090"/>
                </a:solidFill>
                <a:latin typeface="+mj-lt"/>
                <a:cs typeface="Arial Black"/>
              </a:rPr>
              <a:t>attention.</a:t>
            </a:r>
            <a:endParaRPr lang="en-US" sz="2000" b="1" dirty="0">
              <a:solidFill>
                <a:srgbClr val="000090"/>
              </a:solidFill>
              <a:latin typeface="+mj-lt"/>
              <a:cs typeface="Arial Black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226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1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3241</TotalTime>
  <Words>292</Words>
  <Application>Microsoft Macintosh PowerPoint</Application>
  <PresentationFormat>On-screen Show (4:3)</PresentationFormat>
  <Paragraphs>85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   cooperating with the  facilitator  while protecting client rights     </vt:lpstr>
      <vt:lpstr>cooperating with the  facilitator while protecting client rights </vt:lpstr>
      <vt:lpstr>cooperating with the  facilitator while protecting client rights </vt:lpstr>
      <vt:lpstr>cooperating with the  facilitator while protecting client rights </vt:lpstr>
      <vt:lpstr>cooperating with the  facilitator while protecting client rights </vt:lpstr>
      <vt:lpstr>cooperating with the  facilitator while protecting client rights </vt:lpstr>
      <vt:lpstr>cooperating with the  facilitator while protecting client rights </vt:lpstr>
    </vt:vector>
  </TitlesOfParts>
  <Company>Donna Ross  Dispute Resolution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my title</dc:title>
  <dc:creator>Donna Ross</dc:creator>
  <cp:lastModifiedBy>Donna Ross</cp:lastModifiedBy>
  <cp:revision>59</cp:revision>
  <cp:lastPrinted>2015-08-18T05:15:43Z</cp:lastPrinted>
  <dcterms:created xsi:type="dcterms:W3CDTF">2015-08-17T10:39:41Z</dcterms:created>
  <dcterms:modified xsi:type="dcterms:W3CDTF">2016-07-06T09:21:42Z</dcterms:modified>
</cp:coreProperties>
</file>