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59" r:id="rId4"/>
    <p:sldId id="261" r:id="rId5"/>
    <p:sldId id="262" r:id="rId6"/>
    <p:sldId id="263" r:id="rId7"/>
    <p:sldId id="265" r:id="rId8"/>
    <p:sldId id="266" r:id="rId9"/>
    <p:sldId id="270" r:id="rId10"/>
    <p:sldId id="271" r:id="rId11"/>
    <p:sldId id="282" r:id="rId12"/>
    <p:sldId id="272" r:id="rId13"/>
    <p:sldId id="284" r:id="rId14"/>
    <p:sldId id="285" r:id="rId15"/>
    <p:sldId id="273" r:id="rId16"/>
    <p:sldId id="269" r:id="rId17"/>
    <p:sldId id="268" r:id="rId18"/>
    <p:sldId id="283" r:id="rId19"/>
    <p:sldId id="267"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56" autoAdjust="0"/>
    <p:restoredTop sz="94660"/>
  </p:normalViewPr>
  <p:slideViewPr>
    <p:cSldViewPr snapToGrid="0">
      <p:cViewPr varScale="1">
        <p:scale>
          <a:sx n="74" d="100"/>
          <a:sy n="74" d="100"/>
        </p:scale>
        <p:origin x="43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F73CE184-374A-443F-8109-2DFE56B56E96}" type="datetimeFigureOut">
              <a:rPr lang="en-AU" smtClean="0"/>
              <a:pPr/>
              <a:t>18/05/2016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33FE788-24C9-4414-A2B1-801022E9E80D}" type="slidenum">
              <a:rPr lang="en-AU" smtClean="0"/>
              <a:pPr/>
              <a:t>‹#›</a:t>
            </a:fld>
            <a:endParaRPr lang="en-AU"/>
          </a:p>
        </p:txBody>
      </p:sp>
    </p:spTree>
    <p:extLst>
      <p:ext uri="{BB962C8B-B14F-4D97-AF65-F5344CB8AC3E}">
        <p14:creationId xmlns:p14="http://schemas.microsoft.com/office/powerpoint/2010/main" val="1764646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73CE184-374A-443F-8109-2DFE56B56E96}" type="datetimeFigureOut">
              <a:rPr lang="en-AU" smtClean="0"/>
              <a:pPr/>
              <a:t>18/05/2016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33FE788-24C9-4414-A2B1-801022E9E80D}" type="slidenum">
              <a:rPr lang="en-AU" smtClean="0"/>
              <a:pPr/>
              <a:t>‹#›</a:t>
            </a:fld>
            <a:endParaRPr lang="en-AU"/>
          </a:p>
        </p:txBody>
      </p:sp>
    </p:spTree>
    <p:extLst>
      <p:ext uri="{BB962C8B-B14F-4D97-AF65-F5344CB8AC3E}">
        <p14:creationId xmlns:p14="http://schemas.microsoft.com/office/powerpoint/2010/main" val="3981774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73CE184-374A-443F-8109-2DFE56B56E96}" type="datetimeFigureOut">
              <a:rPr lang="en-AU" smtClean="0"/>
              <a:pPr/>
              <a:t>18/05/2016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33FE788-24C9-4414-A2B1-801022E9E80D}" type="slidenum">
              <a:rPr lang="en-AU" smtClean="0"/>
              <a:pPr/>
              <a:t>‹#›</a:t>
            </a:fld>
            <a:endParaRPr lang="en-AU"/>
          </a:p>
        </p:txBody>
      </p:sp>
    </p:spTree>
    <p:extLst>
      <p:ext uri="{BB962C8B-B14F-4D97-AF65-F5344CB8AC3E}">
        <p14:creationId xmlns:p14="http://schemas.microsoft.com/office/powerpoint/2010/main" val="2901892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73CE184-374A-443F-8109-2DFE56B56E96}" type="datetimeFigureOut">
              <a:rPr lang="en-AU" smtClean="0"/>
              <a:pPr/>
              <a:t>18/05/2016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33FE788-24C9-4414-A2B1-801022E9E80D}" type="slidenum">
              <a:rPr lang="en-AU" smtClean="0"/>
              <a:pPr/>
              <a:t>‹#›</a:t>
            </a:fld>
            <a:endParaRPr lang="en-AU"/>
          </a:p>
        </p:txBody>
      </p:sp>
    </p:spTree>
    <p:extLst>
      <p:ext uri="{BB962C8B-B14F-4D97-AF65-F5344CB8AC3E}">
        <p14:creationId xmlns:p14="http://schemas.microsoft.com/office/powerpoint/2010/main" val="3097856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3CE184-374A-443F-8109-2DFE56B56E96}" type="datetimeFigureOut">
              <a:rPr lang="en-AU" smtClean="0"/>
              <a:pPr/>
              <a:t>18/05/2016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33FE788-24C9-4414-A2B1-801022E9E80D}" type="slidenum">
              <a:rPr lang="en-AU" smtClean="0"/>
              <a:pPr/>
              <a:t>‹#›</a:t>
            </a:fld>
            <a:endParaRPr lang="en-AU"/>
          </a:p>
        </p:txBody>
      </p:sp>
    </p:spTree>
    <p:extLst>
      <p:ext uri="{BB962C8B-B14F-4D97-AF65-F5344CB8AC3E}">
        <p14:creationId xmlns:p14="http://schemas.microsoft.com/office/powerpoint/2010/main" val="38727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F73CE184-374A-443F-8109-2DFE56B56E96}" type="datetimeFigureOut">
              <a:rPr lang="en-AU" smtClean="0"/>
              <a:pPr/>
              <a:t>18/05/2016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33FE788-24C9-4414-A2B1-801022E9E80D}" type="slidenum">
              <a:rPr lang="en-AU" smtClean="0"/>
              <a:pPr/>
              <a:t>‹#›</a:t>
            </a:fld>
            <a:endParaRPr lang="en-AU"/>
          </a:p>
        </p:txBody>
      </p:sp>
    </p:spTree>
    <p:extLst>
      <p:ext uri="{BB962C8B-B14F-4D97-AF65-F5344CB8AC3E}">
        <p14:creationId xmlns:p14="http://schemas.microsoft.com/office/powerpoint/2010/main" val="318246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F73CE184-374A-443F-8109-2DFE56B56E96}" type="datetimeFigureOut">
              <a:rPr lang="en-AU" smtClean="0"/>
              <a:pPr/>
              <a:t>18/05/2016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33FE788-24C9-4414-A2B1-801022E9E80D}" type="slidenum">
              <a:rPr lang="en-AU" smtClean="0"/>
              <a:pPr/>
              <a:t>‹#›</a:t>
            </a:fld>
            <a:endParaRPr lang="en-AU"/>
          </a:p>
        </p:txBody>
      </p:sp>
    </p:spTree>
    <p:extLst>
      <p:ext uri="{BB962C8B-B14F-4D97-AF65-F5344CB8AC3E}">
        <p14:creationId xmlns:p14="http://schemas.microsoft.com/office/powerpoint/2010/main" val="1957951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F73CE184-374A-443F-8109-2DFE56B56E96}" type="datetimeFigureOut">
              <a:rPr lang="en-AU" smtClean="0"/>
              <a:pPr/>
              <a:t>18/05/2016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33FE788-24C9-4414-A2B1-801022E9E80D}" type="slidenum">
              <a:rPr lang="en-AU" smtClean="0"/>
              <a:pPr/>
              <a:t>‹#›</a:t>
            </a:fld>
            <a:endParaRPr lang="en-AU"/>
          </a:p>
        </p:txBody>
      </p:sp>
    </p:spTree>
    <p:extLst>
      <p:ext uri="{BB962C8B-B14F-4D97-AF65-F5344CB8AC3E}">
        <p14:creationId xmlns:p14="http://schemas.microsoft.com/office/powerpoint/2010/main" val="3500900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CE184-374A-443F-8109-2DFE56B56E96}" type="datetimeFigureOut">
              <a:rPr lang="en-AU" smtClean="0"/>
              <a:pPr/>
              <a:t>18/05/2016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33FE788-24C9-4414-A2B1-801022E9E80D}" type="slidenum">
              <a:rPr lang="en-AU" smtClean="0"/>
              <a:pPr/>
              <a:t>‹#›</a:t>
            </a:fld>
            <a:endParaRPr lang="en-AU"/>
          </a:p>
        </p:txBody>
      </p:sp>
    </p:spTree>
    <p:extLst>
      <p:ext uri="{BB962C8B-B14F-4D97-AF65-F5344CB8AC3E}">
        <p14:creationId xmlns:p14="http://schemas.microsoft.com/office/powerpoint/2010/main" val="3686035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3CE184-374A-443F-8109-2DFE56B56E96}" type="datetimeFigureOut">
              <a:rPr lang="en-AU" smtClean="0"/>
              <a:pPr/>
              <a:t>18/05/2016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33FE788-24C9-4414-A2B1-801022E9E80D}" type="slidenum">
              <a:rPr lang="en-AU" smtClean="0"/>
              <a:pPr/>
              <a:t>‹#›</a:t>
            </a:fld>
            <a:endParaRPr lang="en-AU"/>
          </a:p>
        </p:txBody>
      </p:sp>
    </p:spTree>
    <p:extLst>
      <p:ext uri="{BB962C8B-B14F-4D97-AF65-F5344CB8AC3E}">
        <p14:creationId xmlns:p14="http://schemas.microsoft.com/office/powerpoint/2010/main" val="2501064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3CE184-374A-443F-8109-2DFE56B56E96}" type="datetimeFigureOut">
              <a:rPr lang="en-AU" smtClean="0"/>
              <a:pPr/>
              <a:t>18/05/2016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33FE788-24C9-4414-A2B1-801022E9E80D}" type="slidenum">
              <a:rPr lang="en-AU" smtClean="0"/>
              <a:pPr/>
              <a:t>‹#›</a:t>
            </a:fld>
            <a:endParaRPr lang="en-AU"/>
          </a:p>
        </p:txBody>
      </p:sp>
    </p:spTree>
    <p:extLst>
      <p:ext uri="{BB962C8B-B14F-4D97-AF65-F5344CB8AC3E}">
        <p14:creationId xmlns:p14="http://schemas.microsoft.com/office/powerpoint/2010/main" val="1054155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CE184-374A-443F-8109-2DFE56B56E96}" type="datetimeFigureOut">
              <a:rPr lang="en-AU" smtClean="0"/>
              <a:pPr/>
              <a:t>18/05/2016</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FE788-24C9-4414-A2B1-801022E9E80D}" type="slidenum">
              <a:rPr lang="en-AU" smtClean="0"/>
              <a:pPr/>
              <a:t>‹#›</a:t>
            </a:fld>
            <a:endParaRPr lang="en-AU"/>
          </a:p>
        </p:txBody>
      </p:sp>
    </p:spTree>
    <p:extLst>
      <p:ext uri="{BB962C8B-B14F-4D97-AF65-F5344CB8AC3E}">
        <p14:creationId xmlns:p14="http://schemas.microsoft.com/office/powerpoint/2010/main" val="96756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668" y="1043189"/>
            <a:ext cx="12050332" cy="767119"/>
          </a:xfrm>
        </p:spPr>
        <p:txBody>
          <a:bodyPr>
            <a:normAutofit/>
          </a:bodyPr>
          <a:lstStyle/>
          <a:p>
            <a:r>
              <a:rPr lang="en-AU" sz="3600" b="1" dirty="0" smtClean="0"/>
              <a:t>The Arbitration Agreement and the Jurisdiction of the Arbitrator</a:t>
            </a:r>
            <a:endParaRPr lang="en-AU" sz="3600" b="1" dirty="0"/>
          </a:p>
        </p:txBody>
      </p:sp>
      <p:sp>
        <p:nvSpPr>
          <p:cNvPr id="3" name="Subtitle 2"/>
          <p:cNvSpPr>
            <a:spLocks noGrp="1"/>
          </p:cNvSpPr>
          <p:nvPr>
            <p:ph type="subTitle" idx="1"/>
          </p:nvPr>
        </p:nvSpPr>
        <p:spPr>
          <a:xfrm>
            <a:off x="1524000" y="2034860"/>
            <a:ext cx="9144000" cy="4224272"/>
          </a:xfrm>
        </p:spPr>
        <p:txBody>
          <a:bodyPr>
            <a:normAutofit/>
          </a:bodyPr>
          <a:lstStyle/>
          <a:p>
            <a:pPr algn="just"/>
            <a:r>
              <a:rPr lang="en-AU" dirty="0" smtClean="0"/>
              <a:t>Panel Speakers</a:t>
            </a:r>
            <a:r>
              <a:rPr lang="en-AU" dirty="0"/>
              <a:t>: Dr Ozlem Susler – La Trobe </a:t>
            </a:r>
            <a:r>
              <a:rPr lang="en-AU" dirty="0" smtClean="0"/>
              <a:t>University</a:t>
            </a:r>
          </a:p>
          <a:p>
            <a:pPr lvl="0" algn="just"/>
            <a:r>
              <a:rPr lang="en-AU" dirty="0" smtClean="0"/>
              <a:t>		  Mr Mel </a:t>
            </a:r>
            <a:r>
              <a:rPr lang="en-AU" dirty="0" err="1" smtClean="0"/>
              <a:t>Schwing</a:t>
            </a:r>
            <a:r>
              <a:rPr lang="en-AU" dirty="0" smtClean="0"/>
              <a:t> – Corrs Chambers Westgarth</a:t>
            </a:r>
          </a:p>
          <a:p>
            <a:pPr lvl="0" algn="just"/>
            <a:r>
              <a:rPr lang="en-AU" dirty="0"/>
              <a:t>	</a:t>
            </a:r>
            <a:r>
              <a:rPr lang="en-AU" dirty="0" smtClean="0"/>
              <a:t>	  Ms Donna Ross – Donna Ross Dispute Resolution</a:t>
            </a:r>
          </a:p>
          <a:p>
            <a:pPr lvl="0" algn="just"/>
            <a:r>
              <a:rPr lang="en-AU" dirty="0"/>
              <a:t>	</a:t>
            </a:r>
            <a:r>
              <a:rPr lang="en-AU" dirty="0" smtClean="0"/>
              <a:t>	</a:t>
            </a:r>
            <a:endParaRPr lang="en-AU"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42490" y="5450786"/>
            <a:ext cx="2043448" cy="1207590"/>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844" y="5620512"/>
            <a:ext cx="3806805" cy="831802"/>
          </a:xfrm>
          <a:prstGeom prst="rect">
            <a:avLst/>
          </a:prstGeom>
        </p:spPr>
      </p:pic>
      <p:sp>
        <p:nvSpPr>
          <p:cNvPr id="8" name="Footer Placeholder 7"/>
          <p:cNvSpPr>
            <a:spLocks noGrp="1"/>
          </p:cNvSpPr>
          <p:nvPr>
            <p:ph type="ftr" sz="quarter" idx="11"/>
          </p:nvPr>
        </p:nvSpPr>
        <p:spPr/>
        <p:txBody>
          <a:bodyPr/>
          <a:lstStyle/>
          <a:p>
            <a:r>
              <a:rPr lang="en-AU" smtClean="0"/>
              <a:t>15833661/2</a:t>
            </a:r>
            <a:endParaRPr lang="en-AU" dirty="0"/>
          </a:p>
        </p:txBody>
      </p:sp>
    </p:spTree>
    <p:extLst>
      <p:ext uri="{BB962C8B-B14F-4D97-AF65-F5344CB8AC3E}">
        <p14:creationId xmlns:p14="http://schemas.microsoft.com/office/powerpoint/2010/main" val="2608608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621622"/>
            <a:ext cx="9144000" cy="4224272"/>
          </a:xfrm>
        </p:spPr>
        <p:txBody>
          <a:bodyPr>
            <a:normAutofit fontScale="92500" lnSpcReduction="10000"/>
          </a:bodyPr>
          <a:lstStyle/>
          <a:p>
            <a:r>
              <a:rPr lang="en-US" sz="2800" b="1" dirty="0"/>
              <a:t>Sample Arbitration </a:t>
            </a:r>
            <a:r>
              <a:rPr lang="en-US" sz="2800" b="1" dirty="0" smtClean="0"/>
              <a:t>Clauses</a:t>
            </a:r>
          </a:p>
          <a:p>
            <a:pPr algn="just"/>
            <a:r>
              <a:rPr lang="en-US" sz="2800" u="sng" dirty="0" smtClean="0"/>
              <a:t>ACICA (broadly worded)</a:t>
            </a:r>
            <a:r>
              <a:rPr lang="en-US" sz="2800" dirty="0" smtClean="0"/>
              <a:t>:</a:t>
            </a:r>
            <a:endParaRPr lang="en-AU" sz="2800" dirty="0"/>
          </a:p>
          <a:p>
            <a:pPr algn="just"/>
            <a:r>
              <a:rPr lang="en-AU" sz="2800" dirty="0" smtClean="0"/>
              <a:t>“Any </a:t>
            </a:r>
            <a:r>
              <a:rPr lang="en-AU" sz="2800" dirty="0"/>
              <a:t>dispute, controversy or claim arising out of, relating to or in connection with this contract…</a:t>
            </a:r>
          </a:p>
          <a:p>
            <a:pPr algn="just"/>
            <a:r>
              <a:rPr lang="en-US" sz="2800" u="sng" dirty="0"/>
              <a:t>ICC </a:t>
            </a:r>
            <a:r>
              <a:rPr lang="en-US" sz="2800" u="sng" dirty="0" smtClean="0"/>
              <a:t>(</a:t>
            </a:r>
            <a:r>
              <a:rPr lang="en-AU" sz="2800" u="sng" dirty="0" smtClean="0"/>
              <a:t>Emergency </a:t>
            </a:r>
            <a:r>
              <a:rPr lang="en-AU" sz="2800" u="sng" dirty="0"/>
              <a:t>Arbitrator Provisions of the 2012 Rules automatically  </a:t>
            </a:r>
            <a:r>
              <a:rPr lang="en-AU" sz="2800" u="sng" dirty="0" smtClean="0"/>
              <a:t>apply </a:t>
            </a:r>
            <a:r>
              <a:rPr lang="en-AU" sz="2800" u="sng" dirty="0"/>
              <a:t>unless parties opt </a:t>
            </a:r>
            <a:r>
              <a:rPr lang="en-AU" sz="2800" u="sng" dirty="0" smtClean="0"/>
              <a:t>out)</a:t>
            </a:r>
            <a:r>
              <a:rPr lang="en-AU" sz="2800" dirty="0" smtClean="0"/>
              <a:t>:</a:t>
            </a:r>
            <a:endParaRPr lang="en-AU" sz="2800" dirty="0"/>
          </a:p>
          <a:p>
            <a:pPr algn="just"/>
            <a:r>
              <a:rPr lang="en-AU" sz="2800" dirty="0"/>
              <a:t>“All disputes arising out of or in connection with the present contract shall be finally settled under the Rules of Arbitration of the International Chamber of Commerce by one or more arbitrators appointed in accordance with the said Rules. The Emergency Arbitrator Provisions shall not apply.”</a:t>
            </a:r>
          </a:p>
          <a:p>
            <a:pPr lvl="0" algn="just"/>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41734" y="5808372"/>
            <a:ext cx="1644203" cy="850004"/>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864" y="6084585"/>
            <a:ext cx="3578856" cy="781994"/>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4205194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727129"/>
            <a:ext cx="9144000" cy="3926325"/>
          </a:xfrm>
        </p:spPr>
        <p:txBody>
          <a:bodyPr>
            <a:normAutofit fontScale="77500" lnSpcReduction="20000"/>
          </a:bodyPr>
          <a:lstStyle/>
          <a:p>
            <a:r>
              <a:rPr lang="en-US" sz="3300" b="1" dirty="0"/>
              <a:t>Sample Arbitration </a:t>
            </a:r>
            <a:r>
              <a:rPr lang="en-US" sz="3300" b="1" dirty="0" smtClean="0"/>
              <a:t>Clauses (cont)</a:t>
            </a:r>
          </a:p>
          <a:p>
            <a:pPr algn="l"/>
            <a:r>
              <a:rPr lang="en-AU" sz="2800" u="sng" dirty="0" smtClean="0"/>
              <a:t>SIAC</a:t>
            </a:r>
            <a:r>
              <a:rPr lang="en-AU" sz="2800" dirty="0"/>
              <a:t> </a:t>
            </a:r>
            <a:r>
              <a:rPr lang="en-AU" sz="2800" dirty="0" smtClean="0"/>
              <a:t>:</a:t>
            </a:r>
            <a:endParaRPr lang="en-AU" sz="2800" dirty="0"/>
          </a:p>
          <a:p>
            <a:pPr algn="just"/>
            <a:r>
              <a:rPr lang="en-AU" sz="2800" dirty="0"/>
              <a:t>Any dispute arising out of or in connection with this contract, including any question regarding its existence, validity or termination, shall be referred to and finally resolved by arbitration administered by the Singapore International Arbitration Centre (“SIAC”) in accordance with the Arbitration Rules of the Singapore International Arbitration Centre ("SIAC Rules") for the time being in force, which rules are deemed to be incorporated by reference in this clause. </a:t>
            </a:r>
          </a:p>
          <a:p>
            <a:pPr algn="just"/>
            <a:r>
              <a:rPr lang="en-AU" sz="2800" dirty="0"/>
              <a:t>The seat of the arbitration shall be ____. 	</a:t>
            </a:r>
          </a:p>
          <a:p>
            <a:pPr algn="just"/>
            <a:r>
              <a:rPr lang="en-AU" sz="2800" dirty="0"/>
              <a:t>The Tribunal shall consist of _________arbitrator(s). </a:t>
            </a:r>
          </a:p>
          <a:p>
            <a:pPr algn="just"/>
            <a:r>
              <a:rPr lang="en-AU" sz="2800" dirty="0"/>
              <a:t>The language of the arbitration shall be _______. </a:t>
            </a:r>
          </a:p>
          <a:p>
            <a:pPr algn="just"/>
            <a:r>
              <a:rPr lang="en-AU" sz="2800" dirty="0"/>
              <a:t>This contract is governed by the laws of </a:t>
            </a:r>
            <a:r>
              <a:rPr lang="en-AU" sz="2800" dirty="0" smtClean="0"/>
              <a:t>_________________.</a:t>
            </a:r>
            <a:endParaRPr lang="en-US" sz="2800" b="1" dirty="0" smtClean="0"/>
          </a:p>
          <a:p>
            <a:pPr lvl="0" algn="just"/>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90220" y="5602310"/>
            <a:ext cx="1695718" cy="1056066"/>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130343"/>
            <a:ext cx="2865120" cy="626040"/>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2974057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560076"/>
            <a:ext cx="9144000" cy="4224272"/>
          </a:xfrm>
        </p:spPr>
        <p:txBody>
          <a:bodyPr>
            <a:normAutofit lnSpcReduction="10000"/>
          </a:bodyPr>
          <a:lstStyle/>
          <a:p>
            <a:r>
              <a:rPr lang="en-US" sz="2800" b="1" dirty="0" smtClean="0"/>
              <a:t>Challenges</a:t>
            </a:r>
            <a:endParaRPr lang="en-AU" sz="2800" b="1" dirty="0"/>
          </a:p>
          <a:p>
            <a:pPr lvl="0" algn="just"/>
            <a:r>
              <a:rPr lang="en-US" sz="2800" dirty="0"/>
              <a:t>Tiered arbitration clauses – Are the prerequisite steps necessary for jurisdiction</a:t>
            </a:r>
            <a:r>
              <a:rPr lang="en-US" sz="2800" dirty="0" smtClean="0"/>
              <a:t>?</a:t>
            </a:r>
          </a:p>
          <a:p>
            <a:pPr lvl="0" algn="just"/>
            <a:r>
              <a:rPr lang="en-US" sz="2800" dirty="0" smtClean="0"/>
              <a:t>Pathological arbitration clauses – problems of interpretation</a:t>
            </a:r>
            <a:endParaRPr lang="en-AU" sz="2800" dirty="0"/>
          </a:p>
          <a:p>
            <a:pPr lvl="0" algn="just"/>
            <a:r>
              <a:rPr lang="en-US" sz="2800" dirty="0"/>
              <a:t>Arbitration clauses in contracts of adhesion – Should they be enforced?</a:t>
            </a:r>
            <a:endParaRPr lang="en-AU" sz="2800" dirty="0"/>
          </a:p>
          <a:p>
            <a:pPr lvl="0" algn="just"/>
            <a:r>
              <a:rPr lang="en-US" sz="2800" dirty="0"/>
              <a:t>Contracts providing for either arbitration and adjudication – Can court actions be stayed?</a:t>
            </a:r>
            <a:endParaRPr lang="en-AU" sz="2800" dirty="0"/>
          </a:p>
          <a:p>
            <a:pPr lvl="0" algn="just"/>
            <a:r>
              <a:rPr lang="en-US" sz="2800" dirty="0"/>
              <a:t>Defunct </a:t>
            </a:r>
            <a:r>
              <a:rPr lang="en-US" sz="2800" dirty="0" smtClean="0"/>
              <a:t>or nonexistent arbitral </a:t>
            </a:r>
            <a:r>
              <a:rPr lang="en-US" sz="2800" dirty="0"/>
              <a:t>institutions – Is agreement void?</a:t>
            </a:r>
            <a:endParaRPr lang="en-AU" sz="2800" dirty="0"/>
          </a:p>
          <a:p>
            <a:pPr lvl="0" algn="just"/>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06130" y="5743977"/>
            <a:ext cx="1579808" cy="914398"/>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765" y="6189326"/>
            <a:ext cx="2993003" cy="653983"/>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3707520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07583" y="1549374"/>
            <a:ext cx="10303099" cy="4222252"/>
          </a:xfrm>
        </p:spPr>
        <p:txBody>
          <a:bodyPr>
            <a:normAutofit lnSpcReduction="10000"/>
          </a:bodyPr>
          <a:lstStyle/>
          <a:p>
            <a:pPr algn="just"/>
            <a:r>
              <a:rPr lang="en-US" b="1" i="1" dirty="0"/>
              <a:t>ISC Holding </a:t>
            </a:r>
            <a:r>
              <a:rPr lang="en-US" b="1" i="1" dirty="0" smtClean="0"/>
              <a:t>v</a:t>
            </a:r>
            <a:r>
              <a:rPr lang="en-US" b="1" i="1" dirty="0"/>
              <a:t>. Nobel </a:t>
            </a:r>
            <a:r>
              <a:rPr lang="en-US" b="1" i="1" dirty="0" err="1"/>
              <a:t>Biocare</a:t>
            </a:r>
            <a:r>
              <a:rPr lang="en-US" b="1" i="1" dirty="0"/>
              <a:t> Investments </a:t>
            </a:r>
            <a:endParaRPr lang="en-US" b="1" i="1" dirty="0" smtClean="0"/>
          </a:p>
          <a:p>
            <a:pPr marL="457200" indent="-457200" algn="just">
              <a:buFont typeface="Arial" panose="020B0604020202020204" pitchFamily="34" charset="0"/>
              <a:buChar char="•"/>
            </a:pPr>
            <a:r>
              <a:rPr lang="en-US" dirty="0"/>
              <a:t>In the event of disputes concerning any aspect of the Agreement, including claim of breach, remedy shall first be sought by communication between parties. If such communication fails to resolve the dispute then the parties agree in advance to have the dispute submitted to </a:t>
            </a:r>
            <a:r>
              <a:rPr lang="en-US" b="1" i="1" dirty="0"/>
              <a:t>binding arbitration through The American Arbitration Association or to any other US court</a:t>
            </a:r>
            <a:r>
              <a:rPr lang="en-US" dirty="0"/>
              <a:t>. The prevailing party shall be entitled to attorney's fees and costs. The arbitration may be entered as a judgment in any court of competent jurisdiction. </a:t>
            </a:r>
            <a:r>
              <a:rPr lang="en-US" b="1" i="1" dirty="0"/>
              <a:t>The arbitration shall be conducted based upon the Rules and Regulations of the International Chamber of Commerce </a:t>
            </a:r>
            <a:r>
              <a:rPr lang="en-US" dirty="0"/>
              <a:t>(ICC 500). </a:t>
            </a:r>
          </a:p>
          <a:p>
            <a:pPr marL="457200" indent="-457200" algn="just">
              <a:buFont typeface="Arial" charset="0"/>
              <a:buChar char="•"/>
            </a:pPr>
            <a:r>
              <a:rPr lang="en-AU" dirty="0" smtClean="0"/>
              <a:t>Compare with </a:t>
            </a:r>
            <a:r>
              <a:rPr lang="en-US" i="1" dirty="0" err="1" smtClean="0"/>
              <a:t>Insigma</a:t>
            </a:r>
            <a:r>
              <a:rPr lang="en-US" i="1" dirty="0" smtClean="0"/>
              <a:t> Technology Co Ltd v </a:t>
            </a:r>
            <a:r>
              <a:rPr lang="en-US" i="1" dirty="0" err="1" smtClean="0"/>
              <a:t>Alstom</a:t>
            </a:r>
            <a:r>
              <a:rPr lang="en-US" i="1" dirty="0" smtClean="0"/>
              <a:t> Technology</a:t>
            </a:r>
            <a:r>
              <a:rPr lang="en-AU" i="1" dirty="0" smtClean="0"/>
              <a:t> Ltd </a:t>
            </a:r>
            <a:r>
              <a:rPr lang="en-AU" dirty="0" smtClean="0"/>
              <a:t>– SIAC with ICC Clause</a:t>
            </a:r>
            <a:endParaRPr lang="en-AU"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86434" y="5950038"/>
            <a:ext cx="1399503" cy="708337"/>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1668" y="6132888"/>
            <a:ext cx="2356834" cy="514977"/>
          </a:xfrm>
          <a:prstGeom prst="rect">
            <a:avLst/>
          </a:prstGeom>
        </p:spPr>
      </p:pic>
      <p:sp>
        <p:nvSpPr>
          <p:cNvPr id="2" name="TextBox 1"/>
          <p:cNvSpPr txBox="1"/>
          <p:nvPr/>
        </p:nvSpPr>
        <p:spPr>
          <a:xfrm>
            <a:off x="3617545" y="799435"/>
            <a:ext cx="4721111" cy="523220"/>
          </a:xfrm>
          <a:prstGeom prst="rect">
            <a:avLst/>
          </a:prstGeom>
          <a:noFill/>
        </p:spPr>
        <p:txBody>
          <a:bodyPr wrap="square" rtlCol="0">
            <a:spAutoFit/>
          </a:bodyPr>
          <a:lstStyle/>
          <a:p>
            <a:pPr algn="ctr"/>
            <a:r>
              <a:rPr lang="en-US" sz="2800" b="1" dirty="0" smtClean="0"/>
              <a:t>Incurably Pathological Clauses</a:t>
            </a:r>
            <a:endParaRPr lang="en-US" sz="2800" b="1" dirty="0"/>
          </a:p>
        </p:txBody>
      </p:sp>
      <p:sp>
        <p:nvSpPr>
          <p:cNvPr id="8" name="Footer Placeholder 7"/>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3504030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9" y="2034860"/>
            <a:ext cx="9963955" cy="4224272"/>
          </a:xfrm>
        </p:spPr>
        <p:txBody>
          <a:bodyPr>
            <a:normAutofit/>
          </a:bodyPr>
          <a:lstStyle/>
          <a:p>
            <a:pPr algn="just"/>
            <a:r>
              <a:rPr lang="en-US" sz="2800" dirty="0" smtClean="0"/>
              <a:t> </a:t>
            </a:r>
            <a:endParaRPr lang="en-AU" sz="2800" dirty="0"/>
          </a:p>
          <a:p>
            <a:pPr marL="457200" lvl="0" indent="-457200" algn="just">
              <a:buFont typeface="Arial" panose="020B0604020202020204" pitchFamily="34" charset="0"/>
              <a:buChar char="•"/>
            </a:pPr>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86434" y="5950038"/>
            <a:ext cx="1399503" cy="708337"/>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sp>
        <p:nvSpPr>
          <p:cNvPr id="4" name="TextBox 3"/>
          <p:cNvSpPr txBox="1"/>
          <p:nvPr/>
        </p:nvSpPr>
        <p:spPr>
          <a:xfrm>
            <a:off x="1432508" y="1076035"/>
            <a:ext cx="6864439" cy="461665"/>
          </a:xfrm>
          <a:prstGeom prst="rect">
            <a:avLst/>
          </a:prstGeom>
          <a:noFill/>
        </p:spPr>
        <p:txBody>
          <a:bodyPr wrap="square" rtlCol="0">
            <a:spAutoFit/>
          </a:bodyPr>
          <a:lstStyle/>
          <a:p>
            <a:r>
              <a:rPr lang="en-US" sz="2400" b="1" i="1" dirty="0" err="1" smtClean="0"/>
              <a:t>Exmek</a:t>
            </a:r>
            <a:r>
              <a:rPr lang="en-US" sz="2400" b="1" i="1" dirty="0" smtClean="0"/>
              <a:t> </a:t>
            </a:r>
            <a:r>
              <a:rPr lang="en-US" sz="2400" b="1" i="1" dirty="0"/>
              <a:t>Pharmaceuticals v </a:t>
            </a:r>
            <a:r>
              <a:rPr lang="en-US" sz="2400" b="1" i="1" dirty="0" err="1"/>
              <a:t>Alkem</a:t>
            </a:r>
            <a:r>
              <a:rPr lang="en-US" sz="2400" b="1" i="1" dirty="0"/>
              <a:t> Laboratories </a:t>
            </a:r>
          </a:p>
        </p:txBody>
      </p:sp>
      <p:sp>
        <p:nvSpPr>
          <p:cNvPr id="6" name="TextBox 5"/>
          <p:cNvSpPr txBox="1"/>
          <p:nvPr/>
        </p:nvSpPr>
        <p:spPr>
          <a:xfrm>
            <a:off x="1390918" y="1519707"/>
            <a:ext cx="9478851" cy="4524315"/>
          </a:xfrm>
          <a:prstGeom prst="rect">
            <a:avLst/>
          </a:prstGeom>
          <a:noFill/>
        </p:spPr>
        <p:txBody>
          <a:bodyPr wrap="square" rtlCol="0">
            <a:spAutoFit/>
          </a:bodyPr>
          <a:lstStyle/>
          <a:p>
            <a:pPr>
              <a:buFont typeface="Arial" pitchFamily="34" charset="0"/>
              <a:buChar char="•"/>
            </a:pPr>
            <a:r>
              <a:rPr lang="en-US" sz="2400" dirty="0" smtClean="0"/>
              <a:t> Article </a:t>
            </a:r>
            <a:r>
              <a:rPr lang="en-US" sz="2400" dirty="0"/>
              <a:t>13: PROPER LAW </a:t>
            </a:r>
          </a:p>
          <a:p>
            <a:pPr marL="176213"/>
            <a:r>
              <a:rPr lang="en-US" sz="2400" dirty="0"/>
              <a:t>The proper law of this Agreement is the law of the UK, and the Parties submit to the </a:t>
            </a:r>
            <a:r>
              <a:rPr lang="en-US" sz="2400" b="1" i="1" dirty="0"/>
              <a:t>exclusive jurisdiction of the Courts of the UK and of all Courts having jurisdiction in appeal from the Courts of the UK</a:t>
            </a:r>
            <a:r>
              <a:rPr lang="en-US" sz="2400" b="1" dirty="0"/>
              <a:t>. </a:t>
            </a:r>
          </a:p>
          <a:p>
            <a:pPr marL="176213"/>
            <a:r>
              <a:rPr lang="en-US" sz="2400" dirty="0"/>
              <a:t>Article 14: ARBITRATION </a:t>
            </a:r>
          </a:p>
          <a:p>
            <a:pPr marL="176213"/>
            <a:r>
              <a:rPr lang="en-US" sz="2400" dirty="0"/>
              <a:t>All disputes and differences whatsoever which will at any time hereafter arise between the parties in relation to this Agreement which the Parties using their best endeavors in good faith cannot resolve </a:t>
            </a:r>
            <a:r>
              <a:rPr lang="en-US" sz="2400" b="1" i="1" dirty="0"/>
              <a:t>shall be referred to arbitration before any legal proceedings are initiated</a:t>
            </a:r>
            <a:r>
              <a:rPr lang="en-US" sz="2400" dirty="0"/>
              <a:t>. The arbitration shall be conducted in the UK in accordance with the provisions of the law in the UK in effect at the time of the arbitration and shall be conducted by one or more arbitrators appointed there under</a:t>
            </a:r>
            <a:r>
              <a:rPr lang="en-US" sz="2400" dirty="0" smtClean="0"/>
              <a:t>.</a:t>
            </a:r>
          </a:p>
        </p:txBody>
      </p:sp>
      <p:pic>
        <p:nvPicPr>
          <p:cNvPr id="2" name="Picture 1"/>
          <p:cNvPicPr>
            <a:picLocks noChangeAspect="1"/>
          </p:cNvPicPr>
          <p:nvPr/>
        </p:nvPicPr>
        <p:blipFill>
          <a:blip r:embed="rId4" cstate="print"/>
          <a:stretch>
            <a:fillRect/>
          </a:stretch>
        </p:blipFill>
        <p:spPr>
          <a:xfrm>
            <a:off x="211241" y="6439437"/>
            <a:ext cx="1267621" cy="278418"/>
          </a:xfrm>
          <a:prstGeom prst="rect">
            <a:avLst/>
          </a:prstGeom>
        </p:spPr>
      </p:pic>
      <p:sp>
        <p:nvSpPr>
          <p:cNvPr id="8" name="Footer Placeholder 7"/>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2741383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32792" y="1213339"/>
            <a:ext cx="9144000" cy="4369777"/>
          </a:xfrm>
        </p:spPr>
        <p:txBody>
          <a:bodyPr>
            <a:normAutofit fontScale="92500" lnSpcReduction="20000"/>
          </a:bodyPr>
          <a:lstStyle/>
          <a:p>
            <a:pPr marL="457200" indent="-457200"/>
            <a:r>
              <a:rPr lang="en-US" sz="3000" b="1" dirty="0"/>
              <a:t>Who decides whether the arbitral tribunal has jurisdiction?</a:t>
            </a:r>
            <a:endParaRPr lang="en-AU" sz="3000" b="1" dirty="0"/>
          </a:p>
          <a:p>
            <a:pPr marL="457200" lvl="0" indent="-457200" algn="just">
              <a:buFont typeface="Arial" panose="020B0604020202020204" pitchFamily="34" charset="0"/>
              <a:buChar char="•"/>
            </a:pPr>
            <a:r>
              <a:rPr lang="en-US" sz="2800" dirty="0"/>
              <a:t>In the first instance, the tribunal itself!</a:t>
            </a:r>
            <a:endParaRPr lang="en-AU" sz="2800" dirty="0"/>
          </a:p>
          <a:p>
            <a:pPr marL="457200" lvl="0" indent="-457200" algn="just">
              <a:buFont typeface="Arial" panose="020B0604020202020204" pitchFamily="34" charset="0"/>
              <a:buChar char="•"/>
            </a:pPr>
            <a:r>
              <a:rPr lang="en-US" sz="2800" i="1" dirty="0" err="1" smtClean="0"/>
              <a:t>Kompetenz-Kompetenz</a:t>
            </a:r>
            <a:endParaRPr lang="en-US" sz="2800" dirty="0" smtClean="0"/>
          </a:p>
          <a:p>
            <a:pPr marL="457200" indent="-457200" algn="just">
              <a:buFont typeface="Arial" panose="020B0604020202020204" pitchFamily="34" charset="0"/>
              <a:buChar char="•"/>
            </a:pPr>
            <a:r>
              <a:rPr lang="en-US" sz="2800" dirty="0" smtClean="0"/>
              <a:t>Doctrine </a:t>
            </a:r>
            <a:r>
              <a:rPr lang="en-US" sz="2800" dirty="0"/>
              <a:t>of </a:t>
            </a:r>
            <a:r>
              <a:rPr lang="en-US" sz="2800" dirty="0" err="1" smtClean="0"/>
              <a:t>Separability</a:t>
            </a:r>
            <a:endParaRPr lang="en-US" sz="2800" dirty="0" smtClean="0"/>
          </a:p>
          <a:p>
            <a:pPr marL="457200" indent="-457200" algn="just">
              <a:buFont typeface="Arial" panose="020B0604020202020204" pitchFamily="34" charset="0"/>
              <a:buChar char="•"/>
            </a:pPr>
            <a:r>
              <a:rPr lang="en-US" sz="2800" dirty="0" smtClean="0"/>
              <a:t>UNCITRAL Model Law (2006) art 16(1):</a:t>
            </a:r>
          </a:p>
          <a:p>
            <a:pPr marL="457200" indent="-9525" algn="just"/>
            <a:r>
              <a:rPr lang="en-US" sz="2800" dirty="0" smtClean="0"/>
              <a:t>“The arbitral tribunal may rule on its own jurisdiction, including any objections with respect to the existence or validity of the arbitration agreement. For that purpose, an arbitration clause which forms part of a contract shall be treated as an agreement independent of the other terms of the contract. A decision by the arbitral tribunal that the contract is null and void shall not entail </a:t>
            </a:r>
            <a:r>
              <a:rPr lang="en-US" sz="2800" i="1" dirty="0" smtClean="0"/>
              <a:t>ipso jure </a:t>
            </a:r>
            <a:r>
              <a:rPr lang="en-US" sz="2800" dirty="0" smtClean="0"/>
              <a:t>the invalidity of the arbitration clause.”</a:t>
            </a:r>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94006" y="5450786"/>
            <a:ext cx="1991932" cy="1207590"/>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1667" y="5730241"/>
            <a:ext cx="3578856" cy="781994"/>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1697009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32792" y="1533697"/>
            <a:ext cx="9144000" cy="4568165"/>
          </a:xfrm>
        </p:spPr>
        <p:txBody>
          <a:bodyPr>
            <a:normAutofit fontScale="47500" lnSpcReduction="20000"/>
          </a:bodyPr>
          <a:lstStyle/>
          <a:p>
            <a:pPr marL="457200" indent="-457200" algn="just">
              <a:buFont typeface="Arial" panose="020B0604020202020204" pitchFamily="34" charset="0"/>
              <a:buChar char="•"/>
            </a:pPr>
            <a:r>
              <a:rPr lang="en-US" sz="4700" dirty="0"/>
              <a:t>Courts </a:t>
            </a:r>
            <a:r>
              <a:rPr lang="en-US" sz="4700" b="1" i="1" dirty="0"/>
              <a:t>can</a:t>
            </a:r>
            <a:r>
              <a:rPr lang="en-US" sz="4700" dirty="0"/>
              <a:t> review decisions on jurisdiction, however. </a:t>
            </a:r>
            <a:endParaRPr lang="en-AU" sz="4700" dirty="0"/>
          </a:p>
          <a:p>
            <a:pPr marL="457200" lvl="0" indent="-457200" algn="just">
              <a:buFont typeface="Arial" panose="020B0604020202020204" pitchFamily="34" charset="0"/>
              <a:buChar char="•"/>
            </a:pPr>
            <a:r>
              <a:rPr lang="en-US" sz="4700" dirty="0"/>
              <a:t>UNCITRAL Model </a:t>
            </a:r>
            <a:r>
              <a:rPr lang="en-US" sz="4700" dirty="0" smtClean="0"/>
              <a:t>Law (2006) Art 16(3):</a:t>
            </a:r>
          </a:p>
          <a:p>
            <a:pPr marL="447675" algn="just">
              <a:lnSpc>
                <a:spcPct val="110000"/>
              </a:lnSpc>
            </a:pPr>
            <a:r>
              <a:rPr lang="en-US" sz="4700" dirty="0" smtClean="0"/>
              <a:t>“The </a:t>
            </a:r>
            <a:r>
              <a:rPr lang="en-US" sz="4700" dirty="0"/>
              <a:t>arbitral tribunal may rule on a plea referred to in paragraph (2) of this article either as a preliminary question or in an award on the merits. If the arbitral tribunal rules as a preliminary question that it has jurisdiction, any party may request, within thirty days after having received notice of that ruling, the court specified in article 6 to decide the matter, which </a:t>
            </a:r>
            <a:r>
              <a:rPr lang="en-US" sz="4700" dirty="0" smtClean="0"/>
              <a:t>decision </a:t>
            </a:r>
            <a:r>
              <a:rPr lang="en-US" sz="4700" dirty="0"/>
              <a:t>shall be subject to no appeal; while such a request is pending, the arbitral tribunal may continue the arbitral proceedings and make an award</a:t>
            </a:r>
            <a:r>
              <a:rPr lang="en-US" sz="4700" dirty="0" smtClean="0"/>
              <a:t>.”</a:t>
            </a:r>
            <a:endParaRPr lang="en-AU" sz="4700" dirty="0"/>
          </a:p>
          <a:p>
            <a:pPr lvl="0" algn="just">
              <a:lnSpc>
                <a:spcPct val="110000"/>
              </a:lnSpc>
            </a:pPr>
            <a:endParaRPr lang="en-US" sz="2800" dirty="0"/>
          </a:p>
          <a:p>
            <a:pPr lvl="0" algn="just"/>
            <a:r>
              <a:rPr lang="en-US" sz="2800" dirty="0" smtClean="0"/>
              <a:t> </a:t>
            </a:r>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25824" y="5718220"/>
            <a:ext cx="1760113" cy="940156"/>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1667" y="5730241"/>
            <a:ext cx="3578856" cy="781994"/>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785842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34860"/>
            <a:ext cx="9144000" cy="4224272"/>
          </a:xfrm>
        </p:spPr>
        <p:txBody>
          <a:bodyPr>
            <a:normAutofit/>
          </a:bodyPr>
          <a:lstStyle/>
          <a:p>
            <a:r>
              <a:rPr lang="en-US" sz="2800" dirty="0" smtClean="0"/>
              <a:t> </a:t>
            </a:r>
            <a:r>
              <a:rPr lang="en-US" sz="2800" b="1" dirty="0" smtClean="0"/>
              <a:t>Is </a:t>
            </a:r>
            <a:r>
              <a:rPr lang="en-US" sz="2800" b="1" dirty="0"/>
              <a:t>i</a:t>
            </a:r>
            <a:r>
              <a:rPr lang="en-US" sz="2800" b="1" dirty="0" smtClean="0"/>
              <a:t>nvestment arbitration </a:t>
            </a:r>
            <a:r>
              <a:rPr lang="en-US" sz="2800" b="1" dirty="0"/>
              <a:t>the same?</a:t>
            </a:r>
            <a:endParaRPr lang="en-AU" sz="2800" b="1" dirty="0"/>
          </a:p>
          <a:p>
            <a:pPr marL="457200" lvl="0" indent="-457200" algn="just">
              <a:buFont typeface="Arial" panose="020B0604020202020204" pitchFamily="34" charset="0"/>
              <a:buChar char="•"/>
            </a:pPr>
            <a:r>
              <a:rPr lang="en-US" sz="2800" dirty="0"/>
              <a:t>“The Tribunal shall be the judge of its own competence.” (Washington Convention art 41(1).)</a:t>
            </a:r>
            <a:endParaRPr lang="en-AU" sz="2800" dirty="0"/>
          </a:p>
          <a:p>
            <a:pPr marL="457200" lvl="0" indent="-457200" algn="just">
              <a:buFont typeface="Arial" panose="020B0604020202020204" pitchFamily="34" charset="0"/>
              <a:buChar char="•"/>
            </a:pPr>
            <a:r>
              <a:rPr lang="en-US" sz="2800" dirty="0"/>
              <a:t>But, like international commercial arbitration, an award can be annulled for lack of jurisdiction:</a:t>
            </a:r>
            <a:endParaRPr lang="en-AU" sz="2800" dirty="0"/>
          </a:p>
          <a:p>
            <a:pPr marL="457200" lvl="0" indent="-457200" algn="just">
              <a:buFont typeface="Arial" panose="020B0604020202020204" pitchFamily="34" charset="0"/>
              <a:buChar char="•"/>
            </a:pPr>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42490" y="5450786"/>
            <a:ext cx="2043448" cy="1207590"/>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1667" y="5730241"/>
            <a:ext cx="3578856" cy="781994"/>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3998361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32792" y="1621622"/>
            <a:ext cx="9144000" cy="4224272"/>
          </a:xfrm>
        </p:spPr>
        <p:txBody>
          <a:bodyPr>
            <a:normAutofit fontScale="92500" lnSpcReduction="20000"/>
          </a:bodyPr>
          <a:lstStyle/>
          <a:p>
            <a:pPr algn="just"/>
            <a:r>
              <a:rPr lang="en-US" sz="2800" dirty="0" smtClean="0"/>
              <a:t>Washington </a:t>
            </a:r>
            <a:r>
              <a:rPr lang="en-US" sz="2800" dirty="0"/>
              <a:t>Convention art 52(1</a:t>
            </a:r>
            <a:r>
              <a:rPr lang="en-US" sz="2800" dirty="0" smtClean="0"/>
              <a:t>): </a:t>
            </a:r>
          </a:p>
          <a:p>
            <a:pPr algn="just"/>
            <a:r>
              <a:rPr lang="en-US" sz="2800" dirty="0"/>
              <a:t> Either party may request annulment of the award by an application in writing addressed to the Secretary-General on one or more of the following grounds: </a:t>
            </a:r>
            <a:endParaRPr lang="en-AU" sz="2800" dirty="0"/>
          </a:p>
          <a:p>
            <a:pPr lvl="0" algn="just"/>
            <a:r>
              <a:rPr lang="en-US" sz="2800" dirty="0"/>
              <a:t>(a)  that the Tribunal was not properly constituted;  </a:t>
            </a:r>
            <a:endParaRPr lang="en-AU" sz="2800" dirty="0"/>
          </a:p>
          <a:p>
            <a:pPr lvl="0" algn="just"/>
            <a:r>
              <a:rPr lang="en-US" sz="2800" dirty="0"/>
              <a:t>(b)  </a:t>
            </a:r>
            <a:r>
              <a:rPr lang="en-US" sz="2800" b="1" i="1" dirty="0"/>
              <a:t>that the Tribunal has manifestly exceeded its powers</a:t>
            </a:r>
            <a:r>
              <a:rPr lang="en-US" sz="2800" dirty="0"/>
              <a:t>;  </a:t>
            </a:r>
            <a:endParaRPr lang="en-AU" sz="2800" dirty="0"/>
          </a:p>
          <a:p>
            <a:pPr lvl="0" algn="just"/>
            <a:r>
              <a:rPr lang="en-US" sz="2800" dirty="0"/>
              <a:t>(c) </a:t>
            </a:r>
            <a:r>
              <a:rPr lang="en-US" sz="2800" dirty="0" smtClean="0"/>
              <a:t>that </a:t>
            </a:r>
            <a:r>
              <a:rPr lang="en-US" sz="2800" dirty="0"/>
              <a:t>there was corruption on the part of a member of the </a:t>
            </a:r>
            <a:r>
              <a:rPr lang="en-US" sz="2800" dirty="0" smtClean="0"/>
              <a:t>     Tribunal</a:t>
            </a:r>
            <a:r>
              <a:rPr lang="en-US" sz="2800" dirty="0"/>
              <a:t>;  </a:t>
            </a:r>
            <a:endParaRPr lang="en-AU" sz="2800" dirty="0"/>
          </a:p>
          <a:p>
            <a:pPr lvl="0" algn="just"/>
            <a:r>
              <a:rPr lang="en-US" sz="2800" dirty="0"/>
              <a:t>(d) </a:t>
            </a:r>
            <a:r>
              <a:rPr lang="en-US" sz="2800" dirty="0" smtClean="0"/>
              <a:t>that </a:t>
            </a:r>
            <a:r>
              <a:rPr lang="en-US" sz="2800" dirty="0"/>
              <a:t>there has been a serious departure from a </a:t>
            </a:r>
            <a:r>
              <a:rPr lang="en-US" sz="2800" dirty="0" smtClean="0"/>
              <a:t>fundamental </a:t>
            </a:r>
            <a:r>
              <a:rPr lang="en-US" sz="2800" dirty="0"/>
              <a:t>rule of procedure; or  </a:t>
            </a:r>
            <a:endParaRPr lang="en-AU" sz="2800" dirty="0"/>
          </a:p>
          <a:p>
            <a:pPr algn="just"/>
            <a:r>
              <a:rPr lang="en-US" sz="2800" dirty="0"/>
              <a:t>(e) </a:t>
            </a:r>
            <a:r>
              <a:rPr lang="en-US" sz="2800" dirty="0" smtClean="0"/>
              <a:t>that </a:t>
            </a:r>
            <a:r>
              <a:rPr lang="en-US" sz="2800" dirty="0"/>
              <a:t>the award has failed to state the reasons on which it is based. </a:t>
            </a:r>
            <a:r>
              <a:rPr lang="en-US" sz="2800" dirty="0" smtClean="0"/>
              <a:t> </a:t>
            </a:r>
            <a:endParaRPr lang="en-AU" sz="2800" dirty="0"/>
          </a:p>
          <a:p>
            <a:pPr marL="457200" lvl="0" indent="-457200" algn="just">
              <a:buFont typeface="Arial" panose="020B0604020202020204" pitchFamily="34" charset="0"/>
              <a:buChar char="•"/>
            </a:pPr>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859886"/>
            <a:ext cx="1317938" cy="798489"/>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124" y="6211720"/>
            <a:ext cx="2957752" cy="646280"/>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1919674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639206"/>
            <a:ext cx="9144000" cy="4224272"/>
          </a:xfrm>
        </p:spPr>
        <p:txBody>
          <a:bodyPr>
            <a:normAutofit fontScale="92500"/>
          </a:bodyPr>
          <a:lstStyle/>
          <a:p>
            <a:r>
              <a:rPr lang="en-US" sz="2800" b="1" i="1" dirty="0"/>
              <a:t>Yukos Universal Limited (Isle of Man) v The Russian Federation</a:t>
            </a:r>
            <a:endParaRPr lang="en-AU" sz="2800" b="1" dirty="0"/>
          </a:p>
          <a:p>
            <a:pPr marL="457200" lvl="0" indent="-457200" algn="just">
              <a:buFont typeface="Arial" panose="020B0604020202020204" pitchFamily="34" charset="0"/>
              <a:buChar char="•"/>
            </a:pPr>
            <a:r>
              <a:rPr lang="en-US" sz="2800" dirty="0"/>
              <a:t>Russia declares Yukos bankrupt and sells off its assets.</a:t>
            </a:r>
            <a:endParaRPr lang="en-AU" sz="2800" dirty="0"/>
          </a:p>
          <a:p>
            <a:pPr marL="457200" lvl="0" indent="-457200" algn="just">
              <a:buFont typeface="Arial" panose="020B0604020202020204" pitchFamily="34" charset="0"/>
              <a:buChar char="•"/>
            </a:pPr>
            <a:r>
              <a:rPr lang="en-US" sz="2800" dirty="0"/>
              <a:t>Yukos shareholders claim their investment was unlawfully expropriated and bring an investment arbitration under the Energy Charter Treaty.</a:t>
            </a:r>
            <a:endParaRPr lang="en-AU" sz="2800" dirty="0"/>
          </a:p>
          <a:p>
            <a:pPr marL="457200" lvl="0" indent="-457200" algn="just">
              <a:buFont typeface="Arial" panose="020B0604020202020204" pitchFamily="34" charset="0"/>
              <a:buChar char="•"/>
            </a:pPr>
            <a:r>
              <a:rPr lang="en-US" sz="2800" dirty="0"/>
              <a:t>The arbitral tribunal awarded $50 billion in damages to the shareholders.</a:t>
            </a:r>
            <a:endParaRPr lang="en-AU" sz="2800" dirty="0"/>
          </a:p>
          <a:p>
            <a:pPr marL="457200" lvl="0" indent="-457200" algn="just">
              <a:buFont typeface="Arial" panose="020B0604020202020204" pitchFamily="34" charset="0"/>
              <a:buChar char="•"/>
            </a:pPr>
            <a:r>
              <a:rPr lang="en-US" sz="2800" dirty="0"/>
              <a:t>The Hague District Court found that the tribunal lacked jurisdiction—because Russia had signed, but never ratified, the treaty.</a:t>
            </a:r>
            <a:endParaRPr lang="en-AU" sz="2800" dirty="0"/>
          </a:p>
          <a:p>
            <a:pPr lvl="0" algn="just"/>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32046" y="5782614"/>
            <a:ext cx="1853892" cy="875762"/>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836" y="6125177"/>
            <a:ext cx="2994328" cy="654272"/>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3129028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034860"/>
            <a:ext cx="9144000" cy="4224272"/>
          </a:xfrm>
        </p:spPr>
        <p:txBody>
          <a:bodyPr>
            <a:normAutofit/>
          </a:bodyPr>
          <a:lstStyle/>
          <a:p>
            <a:pPr marL="457200" lvl="0" indent="-457200" algn="just">
              <a:buFont typeface="Arial" panose="020B0604020202020204" pitchFamily="34" charset="0"/>
              <a:buChar char="•"/>
            </a:pPr>
            <a:r>
              <a:rPr lang="en-US" sz="2800" dirty="0"/>
              <a:t>Arbitration agreement grants jurisdictional powers to private individuals, </a:t>
            </a:r>
            <a:r>
              <a:rPr lang="en-US" sz="2800" dirty="0" smtClean="0"/>
              <a:t>i.e. </a:t>
            </a:r>
            <a:r>
              <a:rPr lang="en-US" sz="2800" dirty="0"/>
              <a:t>arbitrators. </a:t>
            </a:r>
            <a:endParaRPr lang="en-AU" sz="2800" dirty="0"/>
          </a:p>
          <a:p>
            <a:pPr marL="457200" lvl="0" indent="-457200" algn="just">
              <a:buFont typeface="Arial" panose="020B0604020202020204" pitchFamily="34" charset="0"/>
              <a:buChar char="•"/>
            </a:pPr>
            <a:r>
              <a:rPr lang="en-US" sz="2800" dirty="0"/>
              <a:t>The key is consent: The parties must </a:t>
            </a:r>
            <a:r>
              <a:rPr lang="en-US" sz="2800" b="1" i="1" dirty="0"/>
              <a:t>agree</a:t>
            </a:r>
            <a:r>
              <a:rPr lang="en-US" sz="2800" dirty="0"/>
              <a:t> to waive their right to resolution by a court.</a:t>
            </a:r>
            <a:endParaRPr lang="en-AU" sz="2800" dirty="0"/>
          </a:p>
          <a:p>
            <a:pPr marL="457200" indent="-457200" algn="just">
              <a:buFont typeface="Arial" panose="020B0604020202020204" pitchFamily="34" charset="0"/>
              <a:buChar char="•"/>
            </a:pPr>
            <a:r>
              <a:rPr lang="en-US" sz="2800" dirty="0"/>
              <a:t>Therefore, the construction, scope, and validity of the arbitration agreement are of utmost importance in establishing the arbitral tribunal’s jurisdiction</a:t>
            </a:r>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42490" y="5450786"/>
            <a:ext cx="2043448" cy="1207590"/>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8897" y="5789999"/>
            <a:ext cx="3974191" cy="868377"/>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dirty="0"/>
          </a:p>
        </p:txBody>
      </p:sp>
    </p:spTree>
    <p:extLst>
      <p:ext uri="{BB962C8B-B14F-4D97-AF65-F5344CB8AC3E}">
        <p14:creationId xmlns:p14="http://schemas.microsoft.com/office/powerpoint/2010/main" val="2969112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668" y="1043189"/>
            <a:ext cx="12050332" cy="798490"/>
          </a:xfrm>
        </p:spPr>
        <p:txBody>
          <a:bodyPr>
            <a:normAutofit/>
          </a:bodyPr>
          <a:lstStyle/>
          <a:p>
            <a:r>
              <a:rPr lang="en-AU" sz="3600" b="1" dirty="0" smtClean="0"/>
              <a:t>The Arbitration Agreement and the Jurisdiction of the Arbitrator</a:t>
            </a:r>
            <a:endParaRPr lang="en-AU" sz="3600" b="1" dirty="0"/>
          </a:p>
        </p:txBody>
      </p:sp>
      <p:sp>
        <p:nvSpPr>
          <p:cNvPr id="3" name="Subtitle 2"/>
          <p:cNvSpPr>
            <a:spLocks noGrp="1"/>
          </p:cNvSpPr>
          <p:nvPr>
            <p:ph type="subTitle" idx="1"/>
          </p:nvPr>
        </p:nvSpPr>
        <p:spPr>
          <a:xfrm>
            <a:off x="1524000" y="2034860"/>
            <a:ext cx="9144000" cy="4224272"/>
          </a:xfrm>
        </p:spPr>
        <p:txBody>
          <a:bodyPr>
            <a:normAutofit/>
          </a:bodyPr>
          <a:lstStyle/>
          <a:p>
            <a:pPr lvl="0"/>
            <a:endParaRPr lang="en-AU" sz="5400" dirty="0" smtClean="0"/>
          </a:p>
          <a:p>
            <a:pPr lvl="0"/>
            <a:r>
              <a:rPr lang="en-AU" sz="5400" dirty="0" smtClean="0"/>
              <a:t>Thank You</a:t>
            </a:r>
            <a:endParaRPr lang="en-AU" sz="54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42490" y="5450786"/>
            <a:ext cx="2043448" cy="1207590"/>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1951" y="5450786"/>
            <a:ext cx="4330050" cy="946133"/>
          </a:xfrm>
          <a:prstGeom prst="rect">
            <a:avLst/>
          </a:prstGeom>
        </p:spPr>
      </p:pic>
      <p:sp>
        <p:nvSpPr>
          <p:cNvPr id="9" name="Footer Placeholder 8"/>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1339289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668" y="1055076"/>
            <a:ext cx="12050332" cy="575587"/>
          </a:xfrm>
        </p:spPr>
        <p:txBody>
          <a:bodyPr>
            <a:normAutofit/>
          </a:bodyPr>
          <a:lstStyle/>
          <a:p>
            <a:r>
              <a:rPr lang="en-US" sz="2800" b="1" dirty="0">
                <a:latin typeface="+mn-lt"/>
              </a:rPr>
              <a:t>Types of Arbitration</a:t>
            </a:r>
            <a:endParaRPr lang="en-AU" sz="2800" b="1" dirty="0">
              <a:latin typeface="+mn-lt"/>
            </a:endParaRPr>
          </a:p>
        </p:txBody>
      </p:sp>
      <p:sp>
        <p:nvSpPr>
          <p:cNvPr id="3" name="Subtitle 2"/>
          <p:cNvSpPr>
            <a:spLocks noGrp="1"/>
          </p:cNvSpPr>
          <p:nvPr>
            <p:ph type="subTitle" idx="1"/>
          </p:nvPr>
        </p:nvSpPr>
        <p:spPr>
          <a:xfrm>
            <a:off x="1524000" y="1727129"/>
            <a:ext cx="9144000" cy="3724102"/>
          </a:xfrm>
        </p:spPr>
        <p:txBody>
          <a:bodyPr>
            <a:normAutofit/>
          </a:bodyPr>
          <a:lstStyle/>
          <a:p>
            <a:pPr algn="just"/>
            <a:r>
              <a:rPr lang="en-US" sz="2800" dirty="0"/>
              <a:t>There are two types of international arbitration: </a:t>
            </a:r>
            <a:endParaRPr lang="en-AU" sz="2800" dirty="0"/>
          </a:p>
          <a:p>
            <a:pPr lvl="0" algn="just"/>
            <a:r>
              <a:rPr lang="en-US" sz="2800" u="sng" dirty="0"/>
              <a:t>International Commercial Arbitration</a:t>
            </a:r>
            <a:endParaRPr lang="en-AU" sz="2800" u="sng" dirty="0"/>
          </a:p>
          <a:p>
            <a:pPr marL="457200" lvl="0" indent="-457200" algn="just">
              <a:buFont typeface="Arial" panose="020B0604020202020204" pitchFamily="34" charset="0"/>
              <a:buChar char="•"/>
            </a:pPr>
            <a:r>
              <a:rPr lang="en-US" sz="2800" dirty="0"/>
              <a:t>Almost always governed by the </a:t>
            </a:r>
            <a:r>
              <a:rPr lang="en-AU" sz="2800" i="1" dirty="0"/>
              <a:t>Convention on the Regulation and Enforcement of Foreign Arbitral Awards</a:t>
            </a:r>
            <a:r>
              <a:rPr lang="en-AU" sz="2800" dirty="0"/>
              <a:t> (</a:t>
            </a:r>
            <a:r>
              <a:rPr lang="en-US" sz="2800" b="1" i="1" dirty="0"/>
              <a:t>New York Convention</a:t>
            </a:r>
            <a:r>
              <a:rPr lang="en-US" sz="2800" dirty="0"/>
              <a:t>), which has been ratified by over 150 countries</a:t>
            </a:r>
            <a:endParaRPr lang="en-AU" sz="2800" dirty="0"/>
          </a:p>
          <a:p>
            <a:pPr marL="457200" lvl="0" indent="-457200" algn="just">
              <a:buFont typeface="Arial" panose="020B0604020202020204" pitchFamily="34" charset="0"/>
              <a:buChar char="•"/>
            </a:pPr>
            <a:r>
              <a:rPr lang="en-US" sz="2800" dirty="0"/>
              <a:t>Agreement to arbitrate takes the form of a contract (or contractual clause) between the parties</a:t>
            </a:r>
            <a:endParaRPr lang="en-AU" sz="2800" dirty="0"/>
          </a:p>
          <a:p>
            <a:pPr lvl="0" algn="just"/>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42490" y="5450786"/>
            <a:ext cx="2043448" cy="1207590"/>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6062" y="5826574"/>
            <a:ext cx="3806805" cy="831802"/>
          </a:xfrm>
          <a:prstGeom prst="rect">
            <a:avLst/>
          </a:prstGeom>
        </p:spPr>
      </p:pic>
      <p:sp>
        <p:nvSpPr>
          <p:cNvPr id="4" name="Rectangle 3"/>
          <p:cNvSpPr/>
          <p:nvPr/>
        </p:nvSpPr>
        <p:spPr>
          <a:xfrm>
            <a:off x="5817856" y="3244334"/>
            <a:ext cx="237566" cy="369332"/>
          </a:xfrm>
          <a:prstGeom prst="rect">
            <a:avLst/>
          </a:prstGeom>
        </p:spPr>
        <p:txBody>
          <a:bodyPr wrap="none">
            <a:spAutoFit/>
          </a:bodyPr>
          <a:lstStyle/>
          <a:p>
            <a:r>
              <a:rPr lang="en-AU" b="1" i="1" dirty="0" smtClean="0"/>
              <a:t> </a:t>
            </a:r>
            <a:endParaRPr lang="en-US" dirty="0"/>
          </a:p>
        </p:txBody>
      </p:sp>
      <p:sp>
        <p:nvSpPr>
          <p:cNvPr id="9" name="Footer Placeholder 8"/>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4215293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32792" y="1511836"/>
            <a:ext cx="9103531" cy="4159203"/>
          </a:xfrm>
        </p:spPr>
        <p:txBody>
          <a:bodyPr>
            <a:normAutofit/>
          </a:bodyPr>
          <a:lstStyle/>
          <a:p>
            <a:pPr algn="just"/>
            <a:r>
              <a:rPr lang="en-US" sz="2800" u="sng" dirty="0"/>
              <a:t>International Investment Arbitration</a:t>
            </a:r>
            <a:endParaRPr lang="en-AU" sz="2800" u="sng" dirty="0"/>
          </a:p>
          <a:p>
            <a:pPr marL="457200" lvl="0" indent="-457200" algn="just">
              <a:buFont typeface="Arial" panose="020B0604020202020204" pitchFamily="34" charset="0"/>
              <a:buChar char="•"/>
            </a:pPr>
            <a:r>
              <a:rPr lang="en-US" sz="2800" dirty="0" smtClean="0"/>
              <a:t>Sometimes </a:t>
            </a:r>
            <a:r>
              <a:rPr lang="en-US" sz="2800" dirty="0"/>
              <a:t>governed by the </a:t>
            </a:r>
            <a:r>
              <a:rPr lang="en-AU" sz="2800" i="1" dirty="0"/>
              <a:t>Convention on the Settlement of Investment Disputes between States and Nationals of Other States </a:t>
            </a:r>
            <a:r>
              <a:rPr lang="en-AU" sz="2800" dirty="0"/>
              <a:t>(</a:t>
            </a:r>
            <a:r>
              <a:rPr lang="en-AU" sz="2800" b="1" i="1" dirty="0"/>
              <a:t>Washington Convention</a:t>
            </a:r>
            <a:r>
              <a:rPr lang="en-AU" sz="2800" dirty="0"/>
              <a:t>)</a:t>
            </a:r>
            <a:r>
              <a:rPr lang="en-US" sz="2800" dirty="0"/>
              <a:t>, </a:t>
            </a:r>
            <a:r>
              <a:rPr lang="en-US" sz="2800" dirty="0" smtClean="0"/>
              <a:t>i.e. </a:t>
            </a:r>
            <a:r>
              <a:rPr lang="en-US" sz="2800" dirty="0"/>
              <a:t>depending on whether parties choose ICSID arbitration—but often still by the New York </a:t>
            </a:r>
            <a:r>
              <a:rPr lang="en-US" sz="2800" dirty="0" smtClean="0"/>
              <a:t>Convention</a:t>
            </a:r>
          </a:p>
          <a:p>
            <a:pPr marL="457200" lvl="0" indent="-457200" algn="just">
              <a:buFont typeface="Arial" panose="020B0604020202020204" pitchFamily="34" charset="0"/>
              <a:buChar char="•"/>
            </a:pPr>
            <a:r>
              <a:rPr lang="en-US" sz="2800" dirty="0" smtClean="0"/>
              <a:t>Provisions </a:t>
            </a:r>
            <a:r>
              <a:rPr lang="en-US" sz="2800" dirty="0"/>
              <a:t>in a bilateral investment treaty serve as unilateral offer by country-parties to engage in arbitration that investors of either country may accept</a:t>
            </a:r>
            <a:endParaRPr lang="en-AU" sz="2800" dirty="0"/>
          </a:p>
          <a:p>
            <a:pPr lvl="0" algn="just"/>
            <a:endParaRPr lang="en-AU"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93250" y="5666704"/>
            <a:ext cx="1592687" cy="991672"/>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930" y="176428"/>
            <a:ext cx="2704563" cy="904213"/>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6063" y="5902209"/>
            <a:ext cx="3536881" cy="772823"/>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3946196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15207" y="2386552"/>
            <a:ext cx="9144000" cy="3038302"/>
          </a:xfrm>
        </p:spPr>
        <p:txBody>
          <a:bodyPr>
            <a:normAutofit/>
          </a:bodyPr>
          <a:lstStyle/>
          <a:p>
            <a:pPr marL="457200" indent="-457200" algn="just">
              <a:buFont typeface="Arial" panose="020B0604020202020204" pitchFamily="34" charset="0"/>
              <a:buChar char="•"/>
            </a:pPr>
            <a:r>
              <a:rPr lang="en-US" sz="2600" dirty="0"/>
              <a:t>Under </a:t>
            </a:r>
            <a:r>
              <a:rPr lang="en-US" sz="2600" dirty="0" smtClean="0"/>
              <a:t>Article II(3) of the </a:t>
            </a:r>
            <a:r>
              <a:rPr lang="en-US" sz="2600" i="1" dirty="0"/>
              <a:t>New York Convention</a:t>
            </a:r>
            <a:r>
              <a:rPr lang="en-US" sz="2600" dirty="0"/>
              <a:t>, courts will </a:t>
            </a:r>
            <a:r>
              <a:rPr lang="en-US" sz="2600" dirty="0" smtClean="0"/>
              <a:t>defer to the jurisdiction of the arbitral tribunal:</a:t>
            </a:r>
            <a:endParaRPr lang="en-AU" sz="2600" dirty="0"/>
          </a:p>
          <a:p>
            <a:pPr marL="457200" indent="-9525" algn="just"/>
            <a:r>
              <a:rPr lang="en-US" sz="2600" dirty="0" smtClean="0"/>
              <a:t>“The </a:t>
            </a:r>
            <a:r>
              <a:rPr lang="en-US" sz="2600" dirty="0"/>
              <a:t>court of a Contracting </a:t>
            </a:r>
            <a:r>
              <a:rPr lang="en-US" sz="2600" dirty="0" smtClean="0"/>
              <a:t>State</a:t>
            </a:r>
            <a:r>
              <a:rPr lang="is-IS" sz="2600" dirty="0" smtClean="0"/>
              <a:t>…</a:t>
            </a:r>
            <a:r>
              <a:rPr lang="en-US" sz="2600" dirty="0"/>
              <a:t> </a:t>
            </a:r>
            <a:r>
              <a:rPr lang="en-US" sz="2600" dirty="0" smtClean="0"/>
              <a:t>shall refer </a:t>
            </a:r>
            <a:r>
              <a:rPr lang="en-US" sz="2600" dirty="0"/>
              <a:t>the parties to arbitration, unless it finds that the said agreement is null and void, inoperative or incapable of being performed.”</a:t>
            </a:r>
            <a:endParaRPr lang="en-AU" sz="2600" dirty="0"/>
          </a:p>
          <a:p>
            <a:pPr marL="457200" lvl="0" indent="-457200" algn="just">
              <a:buFont typeface="Arial" panose="020B0604020202020204" pitchFamily="34" charset="0"/>
              <a:buChar char="•"/>
            </a:pPr>
            <a:r>
              <a:rPr lang="en-US" sz="2600" i="1" dirty="0" smtClean="0"/>
              <a:t>Subway </a:t>
            </a:r>
            <a:r>
              <a:rPr lang="en-US" sz="2600" i="1" dirty="0"/>
              <a:t>Systems v Ireland</a:t>
            </a:r>
            <a:r>
              <a:rPr lang="en-US" sz="2600" dirty="0"/>
              <a:t> [2014] VSCA 142 – VCAT is a court.</a:t>
            </a:r>
            <a:endParaRPr lang="en-AU" sz="2600" dirty="0"/>
          </a:p>
          <a:p>
            <a:pPr marL="342900" lvl="0" indent="-342900" algn="just">
              <a:buFont typeface="Arial" panose="020B0604020202020204" pitchFamily="34" charset="0"/>
              <a:buChar char="•"/>
            </a:pPr>
            <a:endParaRPr lang="en-AU"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885644"/>
            <a:ext cx="1317938" cy="772731"/>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1667" y="6050751"/>
            <a:ext cx="3052637" cy="667013"/>
          </a:xfrm>
          <a:prstGeom prst="rect">
            <a:avLst/>
          </a:prstGeom>
        </p:spPr>
      </p:pic>
      <p:sp>
        <p:nvSpPr>
          <p:cNvPr id="4" name="TextBox 3"/>
          <p:cNvSpPr txBox="1"/>
          <p:nvPr/>
        </p:nvSpPr>
        <p:spPr>
          <a:xfrm>
            <a:off x="2172294" y="1336924"/>
            <a:ext cx="8368691" cy="954107"/>
          </a:xfrm>
          <a:prstGeom prst="rect">
            <a:avLst/>
          </a:prstGeom>
          <a:noFill/>
        </p:spPr>
        <p:txBody>
          <a:bodyPr wrap="square" rtlCol="0">
            <a:spAutoFit/>
          </a:bodyPr>
          <a:lstStyle/>
          <a:p>
            <a:pPr algn="ctr"/>
            <a:r>
              <a:rPr lang="en-US" sz="2800" b="1" dirty="0" smtClean="0"/>
              <a:t>The importance of arbitral jurisdiction is highlighted in the </a:t>
            </a:r>
            <a:r>
              <a:rPr lang="en-US" sz="2800" b="1" i="1" dirty="0" smtClean="0"/>
              <a:t>New York Convention</a:t>
            </a:r>
            <a:endParaRPr lang="en-US" sz="2800" b="1" i="1" dirty="0"/>
          </a:p>
        </p:txBody>
      </p:sp>
      <p:sp>
        <p:nvSpPr>
          <p:cNvPr id="9" name="Footer Placeholder 8"/>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2950419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22439" y="1171556"/>
            <a:ext cx="10349902" cy="4578614"/>
          </a:xfrm>
        </p:spPr>
        <p:txBody>
          <a:bodyPr>
            <a:normAutofit fontScale="92500" lnSpcReduction="20000"/>
          </a:bodyPr>
          <a:lstStyle/>
          <a:p>
            <a:pPr lvl="0" algn="just">
              <a:buFont typeface="Arial" pitchFamily="34" charset="0"/>
              <a:buChar char="•"/>
            </a:pPr>
            <a:r>
              <a:rPr lang="en-US" sz="2800" dirty="0" smtClean="0"/>
              <a:t> Lack of jurisdiction is a ground on which courts can refuse to enforce an arbitral </a:t>
            </a:r>
            <a:r>
              <a:rPr lang="en-US" sz="2800" dirty="0"/>
              <a:t>awards </a:t>
            </a:r>
            <a:r>
              <a:rPr lang="en-US" sz="2800" dirty="0" smtClean="0"/>
              <a:t>under Article V of the </a:t>
            </a:r>
            <a:r>
              <a:rPr lang="en-US" sz="2800" i="1" dirty="0" smtClean="0"/>
              <a:t>New </a:t>
            </a:r>
            <a:r>
              <a:rPr lang="en-US" sz="2800" i="1" dirty="0"/>
              <a:t>York </a:t>
            </a:r>
            <a:r>
              <a:rPr lang="en-US" sz="2800" i="1" dirty="0" smtClean="0"/>
              <a:t>Convention:</a:t>
            </a:r>
          </a:p>
          <a:p>
            <a:pPr marL="176213" algn="l"/>
            <a:r>
              <a:rPr lang="en-AU" dirty="0" smtClean="0"/>
              <a:t>1. Recognition and enforcement of the award may be refused, at the request of the party against whom it is invoked, only if that party furnishes to the competent authority where the recognition and enforcement is sought, proof that: ...</a:t>
            </a:r>
          </a:p>
          <a:p>
            <a:pPr marL="360363" algn="l"/>
            <a:r>
              <a:rPr lang="en-AU" dirty="0" smtClean="0"/>
              <a:t>(c) The award deals with a difference not contemplated by or not falling within the terms of the submission to arbitration, or it contains decisions on matters beyond the scope of the submission to arbitration, provided that, if the decisions on matters submitted to arbitration can be separated from those not so submitted, that part of the award which contains decisions on matters submitted to arbitration may be recognized and enforced ...</a:t>
            </a:r>
          </a:p>
          <a:p>
            <a:pPr marL="176213" algn="l"/>
            <a:r>
              <a:rPr lang="en-AU" dirty="0" smtClean="0"/>
              <a:t>2. Recognition and enforcement of an arbitral award may also be refused if the competent authority in the country where recognition and enforcement is sought finds that:</a:t>
            </a:r>
          </a:p>
          <a:p>
            <a:pPr marL="360363" algn="l"/>
            <a:r>
              <a:rPr lang="en-AU" dirty="0" smtClean="0"/>
              <a:t>(a) The subject matter of the difference is not capable of settlement by arbitration under the law of that country </a:t>
            </a:r>
            <a:r>
              <a:rPr lang="en-AU" dirty="0" smtClean="0"/>
              <a:t>...</a:t>
            </a:r>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21285" y="5769735"/>
            <a:ext cx="1064652" cy="888641"/>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844" y="5620512"/>
            <a:ext cx="3806805" cy="831802"/>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1151175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213338"/>
            <a:ext cx="9144000" cy="5045794"/>
          </a:xfrm>
        </p:spPr>
        <p:txBody>
          <a:bodyPr>
            <a:normAutofit/>
          </a:bodyPr>
          <a:lstStyle/>
          <a:p>
            <a:r>
              <a:rPr lang="en-US" sz="2800" b="1" dirty="0"/>
              <a:t>What is required?</a:t>
            </a:r>
            <a:endParaRPr lang="en-AU" sz="2800" b="1" dirty="0"/>
          </a:p>
          <a:p>
            <a:pPr lvl="0" algn="just"/>
            <a:r>
              <a:rPr lang="en-US" sz="2600" dirty="0"/>
              <a:t>“agreement”</a:t>
            </a:r>
            <a:endParaRPr lang="en-AU" sz="2600" dirty="0"/>
          </a:p>
          <a:p>
            <a:pPr marL="457200" lvl="0" indent="-457200" algn="just">
              <a:buFont typeface="Arial" panose="020B0604020202020204" pitchFamily="34" charset="0"/>
              <a:buChar char="•"/>
            </a:pPr>
            <a:r>
              <a:rPr lang="en-US" sz="2600" i="1" dirty="0"/>
              <a:t>Hyundai Merchant Marine Co Ltd v Americas Bulk Transport Ltd</a:t>
            </a:r>
            <a:r>
              <a:rPr lang="en-US" sz="2600" dirty="0"/>
              <a:t> [2013] EWHC 470 (</a:t>
            </a:r>
            <a:r>
              <a:rPr lang="en-US" sz="2600" dirty="0" err="1"/>
              <a:t>Comm</a:t>
            </a:r>
            <a:r>
              <a:rPr lang="en-US" sz="2600" dirty="0"/>
              <a:t>)</a:t>
            </a:r>
            <a:endParaRPr lang="en-AU" sz="2600" dirty="0"/>
          </a:p>
          <a:p>
            <a:pPr marL="457200" lvl="0" indent="-457200" algn="just"/>
            <a:r>
              <a:rPr lang="en-US" sz="2600" dirty="0"/>
              <a:t>“in writing”</a:t>
            </a:r>
            <a:endParaRPr lang="en-AU" sz="2600" dirty="0"/>
          </a:p>
          <a:p>
            <a:pPr marL="457200" lvl="0" indent="-457200" algn="just">
              <a:buFont typeface="Arial" panose="020B0604020202020204" pitchFamily="34" charset="0"/>
              <a:buChar char="•"/>
            </a:pPr>
            <a:r>
              <a:rPr lang="en-US" sz="2600" dirty="0"/>
              <a:t>According to New York Convention Art II(2), </a:t>
            </a:r>
            <a:r>
              <a:rPr lang="en-US" sz="2600" dirty="0" smtClean="0"/>
              <a:t>“The term ‘agreement in writing’ shall include an arbitral clause in a contract or an arbitration agreement, signed by the parties or contained in an exchange of letters or telegrams.”</a:t>
            </a:r>
            <a:endParaRPr lang="en-AU" sz="26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42490" y="5450786"/>
            <a:ext cx="2043448" cy="1207590"/>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1667" y="5730241"/>
            <a:ext cx="3578856" cy="781994"/>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3611186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06415" y="1310054"/>
            <a:ext cx="9144000" cy="4500670"/>
          </a:xfrm>
        </p:spPr>
        <p:txBody>
          <a:bodyPr>
            <a:normAutofit fontScale="92500" lnSpcReduction="10000"/>
          </a:bodyPr>
          <a:lstStyle/>
          <a:p>
            <a:r>
              <a:rPr lang="en-US" sz="3000" b="1" dirty="0"/>
              <a:t>What is typically included</a:t>
            </a:r>
            <a:r>
              <a:rPr lang="en-US" sz="3000" b="1" dirty="0" smtClean="0"/>
              <a:t>?</a:t>
            </a:r>
            <a:endParaRPr lang="en-AU" sz="3000" b="1" dirty="0"/>
          </a:p>
          <a:p>
            <a:pPr marL="457200" lvl="0" indent="-457200" algn="just">
              <a:buFont typeface="Arial" panose="020B0604020202020204" pitchFamily="34" charset="0"/>
              <a:buChar char="•"/>
            </a:pPr>
            <a:r>
              <a:rPr lang="en-US" sz="2800" dirty="0"/>
              <a:t>number of arbitrators</a:t>
            </a:r>
            <a:endParaRPr lang="en-AU" sz="2800" dirty="0"/>
          </a:p>
          <a:p>
            <a:pPr marL="457200" lvl="0" indent="-457200" algn="just">
              <a:buFont typeface="Arial" panose="020B0604020202020204" pitchFamily="34" charset="0"/>
              <a:buChar char="•"/>
            </a:pPr>
            <a:r>
              <a:rPr lang="en-US" sz="2800" dirty="0"/>
              <a:t>language</a:t>
            </a:r>
            <a:endParaRPr lang="en-AU" sz="2800" dirty="0"/>
          </a:p>
          <a:p>
            <a:pPr marL="457200" lvl="0" indent="-457200" algn="just">
              <a:buFont typeface="Arial" panose="020B0604020202020204" pitchFamily="34" charset="0"/>
              <a:buChar char="•"/>
            </a:pPr>
            <a:r>
              <a:rPr lang="en-US" sz="2800" dirty="0"/>
              <a:t>governing law (</a:t>
            </a:r>
            <a:r>
              <a:rPr lang="en-US" sz="2800" i="1" dirty="0" err="1"/>
              <a:t>lex</a:t>
            </a:r>
            <a:r>
              <a:rPr lang="en-US" sz="2800" i="1" dirty="0"/>
              <a:t> </a:t>
            </a:r>
            <a:r>
              <a:rPr lang="en-US" sz="2800" i="1" dirty="0" err="1"/>
              <a:t>causae</a:t>
            </a:r>
            <a:r>
              <a:rPr lang="en-US" sz="2800" dirty="0"/>
              <a:t>)</a:t>
            </a:r>
            <a:endParaRPr lang="en-AU" sz="2800" dirty="0"/>
          </a:p>
          <a:p>
            <a:pPr marL="457200" lvl="0" indent="-457200" algn="just">
              <a:buFont typeface="Arial" panose="020B0604020202020204" pitchFamily="34" charset="0"/>
              <a:buChar char="•"/>
            </a:pPr>
            <a:r>
              <a:rPr lang="en-US" sz="2800" dirty="0"/>
              <a:t>seat of arbitration (usually establishes </a:t>
            </a:r>
            <a:r>
              <a:rPr lang="en-US" sz="2800" i="1" dirty="0" err="1"/>
              <a:t>lex</a:t>
            </a:r>
            <a:r>
              <a:rPr lang="en-US" sz="2800" i="1" dirty="0"/>
              <a:t> </a:t>
            </a:r>
            <a:r>
              <a:rPr lang="en-US" sz="2800" i="1" dirty="0" err="1"/>
              <a:t>arbitri</a:t>
            </a:r>
            <a:r>
              <a:rPr lang="en-US" sz="2800" dirty="0"/>
              <a:t>)</a:t>
            </a:r>
            <a:endParaRPr lang="en-AU" sz="2800" dirty="0"/>
          </a:p>
          <a:p>
            <a:pPr marL="457200" lvl="0" indent="-457200" algn="just">
              <a:buFont typeface="Arial" panose="020B0604020202020204" pitchFamily="34" charset="0"/>
              <a:buChar char="•"/>
            </a:pPr>
            <a:r>
              <a:rPr lang="en-US" sz="2800" i="1" dirty="0" err="1"/>
              <a:t>lex</a:t>
            </a:r>
            <a:r>
              <a:rPr lang="en-US" sz="2800" i="1" dirty="0"/>
              <a:t> </a:t>
            </a:r>
            <a:r>
              <a:rPr lang="en-US" sz="2800" i="1" dirty="0" err="1"/>
              <a:t>arbitri</a:t>
            </a:r>
            <a:r>
              <a:rPr lang="en-US" sz="2800" dirty="0"/>
              <a:t>?  But see </a:t>
            </a:r>
            <a:r>
              <a:rPr lang="en-US" sz="2800" i="1" dirty="0"/>
              <a:t>Union of India v McDonnell Douglas Corp</a:t>
            </a:r>
            <a:r>
              <a:rPr lang="en-US" sz="2800" dirty="0"/>
              <a:t>, (1993) 2 Lloyd’s Law Rep 48 </a:t>
            </a:r>
            <a:endParaRPr lang="en-AU" sz="2800" dirty="0"/>
          </a:p>
          <a:p>
            <a:pPr marL="457200" lvl="0" indent="-457200" algn="just">
              <a:buFont typeface="Arial" panose="020B0604020202020204" pitchFamily="34" charset="0"/>
              <a:buChar char="•"/>
            </a:pPr>
            <a:r>
              <a:rPr lang="en-US" sz="2800" dirty="0"/>
              <a:t>law for determining </a:t>
            </a:r>
            <a:r>
              <a:rPr lang="en-US" sz="2800" dirty="0" err="1"/>
              <a:t>arbitrability</a:t>
            </a:r>
            <a:r>
              <a:rPr lang="en-US" sz="2800" dirty="0"/>
              <a:t>?  (US)</a:t>
            </a:r>
            <a:endParaRPr lang="en-AU" sz="2800" dirty="0"/>
          </a:p>
          <a:p>
            <a:pPr marL="457200" lvl="0" indent="-457200" algn="just">
              <a:buFont typeface="Arial" panose="020B0604020202020204" pitchFamily="34" charset="0"/>
              <a:buChar char="•"/>
            </a:pPr>
            <a:r>
              <a:rPr lang="en-US" sz="2800" dirty="0"/>
              <a:t>institutional rules, </a:t>
            </a:r>
            <a:r>
              <a:rPr lang="en-US" sz="2800" dirty="0" err="1"/>
              <a:t>eg</a:t>
            </a:r>
            <a:r>
              <a:rPr lang="en-US" sz="2800" dirty="0"/>
              <a:t>, ACICA, SIAC, LCIA.</a:t>
            </a:r>
            <a:endParaRPr lang="en-AU" sz="2800" dirty="0"/>
          </a:p>
          <a:p>
            <a:pPr marL="457200" lvl="0" indent="-457200" algn="just">
              <a:buFont typeface="Arial" panose="020B0604020202020204" pitchFamily="34" charset="0"/>
              <a:buChar char="•"/>
            </a:pPr>
            <a:r>
              <a:rPr lang="en-US" sz="2800" dirty="0"/>
              <a:t>confidentiality</a:t>
            </a:r>
            <a:endParaRPr lang="en-AU" sz="2800" dirty="0"/>
          </a:p>
          <a:p>
            <a:pPr lvl="0" algn="just"/>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42490" y="5450786"/>
            <a:ext cx="2043448" cy="1207590"/>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765" y="6059424"/>
            <a:ext cx="3371638" cy="736716"/>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1389526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32793" y="1191160"/>
            <a:ext cx="9144000" cy="4566810"/>
          </a:xfrm>
        </p:spPr>
        <p:txBody>
          <a:bodyPr>
            <a:normAutofit fontScale="85000" lnSpcReduction="10000"/>
          </a:bodyPr>
          <a:lstStyle/>
          <a:p>
            <a:r>
              <a:rPr lang="en-US" sz="3300" b="1" dirty="0"/>
              <a:t>What disputes are </a:t>
            </a:r>
            <a:r>
              <a:rPr lang="en-US" sz="3300" b="1" dirty="0" smtClean="0"/>
              <a:t>covered?</a:t>
            </a:r>
            <a:endParaRPr lang="en-AU" sz="3300" b="1" dirty="0"/>
          </a:p>
          <a:p>
            <a:pPr marL="457200" lvl="0" indent="-457200" algn="just">
              <a:buFont typeface="Arial" panose="020B0604020202020204" pitchFamily="34" charset="0"/>
              <a:buChar char="•"/>
            </a:pPr>
            <a:r>
              <a:rPr lang="en-US" sz="2900" dirty="0" smtClean="0"/>
              <a:t>Depends on the wording!</a:t>
            </a:r>
          </a:p>
          <a:p>
            <a:pPr marL="457200" lvl="0" indent="-457200" algn="just">
              <a:buFont typeface="Arial" panose="020B0604020202020204" pitchFamily="34" charset="0"/>
              <a:buChar char="•"/>
            </a:pPr>
            <a:r>
              <a:rPr lang="en-US" sz="2900" dirty="0" smtClean="0"/>
              <a:t>“In </a:t>
            </a:r>
            <a:r>
              <a:rPr lang="en-US" sz="2900" dirty="0"/>
              <a:t>connection with”, “in relation to”, etc have broad meanings.</a:t>
            </a:r>
            <a:endParaRPr lang="en-AU" sz="2900" dirty="0"/>
          </a:p>
          <a:p>
            <a:pPr marL="457200" lvl="0" indent="-457200" algn="just">
              <a:buFont typeface="Arial" panose="020B0604020202020204" pitchFamily="34" charset="0"/>
              <a:buChar char="•"/>
            </a:pPr>
            <a:r>
              <a:rPr lang="en-US" sz="2900" dirty="0"/>
              <a:t>“Arising out of” also has a broad meaning (</a:t>
            </a:r>
            <a:r>
              <a:rPr lang="en-AU" sz="2900" i="1" dirty="0" err="1"/>
              <a:t>Comandate</a:t>
            </a:r>
            <a:r>
              <a:rPr lang="en-AU" sz="2900" i="1" dirty="0"/>
              <a:t> Marine Corp v Pan Australia Shipping Pty Ltd </a:t>
            </a:r>
            <a:r>
              <a:rPr lang="en-AU" sz="2900" dirty="0"/>
              <a:t>[2006] FCAFC 192</a:t>
            </a:r>
            <a:r>
              <a:rPr lang="en-US" sz="2900" dirty="0"/>
              <a:t>)</a:t>
            </a:r>
            <a:endParaRPr lang="en-AU" sz="2900" dirty="0"/>
          </a:p>
          <a:p>
            <a:pPr marL="457200" lvl="0" indent="-457200" algn="just">
              <a:buFont typeface="Arial" panose="020B0604020202020204" pitchFamily="34" charset="0"/>
              <a:buChar char="•"/>
            </a:pPr>
            <a:r>
              <a:rPr lang="en-US" sz="2900" b="1" i="1" dirty="0"/>
              <a:t>But</a:t>
            </a:r>
            <a:r>
              <a:rPr lang="en-US" sz="2900" dirty="0"/>
              <a:t> “arising under” has a narrow meaning (</a:t>
            </a:r>
            <a:r>
              <a:rPr lang="en-AU" sz="2900" i="1" dirty="0"/>
              <a:t>Paper Products Pty Ltd v </a:t>
            </a:r>
            <a:r>
              <a:rPr lang="en-AU" sz="2900" i="1" dirty="0" err="1"/>
              <a:t>Tomlinsons</a:t>
            </a:r>
            <a:r>
              <a:rPr lang="en-AU" sz="2900" i="1" dirty="0"/>
              <a:t> (Rochdale) Ltd</a:t>
            </a:r>
            <a:r>
              <a:rPr lang="en-AU" sz="2900" dirty="0"/>
              <a:t> [1993] 43 FCR 439)</a:t>
            </a:r>
          </a:p>
          <a:p>
            <a:pPr marL="457200" lvl="0" indent="-457200" algn="just">
              <a:buFont typeface="Arial" panose="020B0604020202020204" pitchFamily="34" charset="0"/>
              <a:buChar char="•"/>
            </a:pPr>
            <a:r>
              <a:rPr lang="en-US" sz="2900" dirty="0"/>
              <a:t>Broadly worded clauses can encompass tort and statutory claims.  (According to </a:t>
            </a:r>
            <a:r>
              <a:rPr lang="en-US" sz="2900" i="1" dirty="0" err="1"/>
              <a:t>Comandate</a:t>
            </a:r>
            <a:r>
              <a:rPr lang="en-US" sz="2900" dirty="0"/>
              <a:t>, ACL claims can be arbitrated.)</a:t>
            </a:r>
            <a:endParaRPr lang="en-AU" sz="2900" dirty="0"/>
          </a:p>
          <a:p>
            <a:pPr marL="457200" lvl="0" indent="-457200" algn="just">
              <a:buFont typeface="Arial" panose="020B0604020202020204" pitchFamily="34" charset="0"/>
              <a:buChar char="•"/>
            </a:pPr>
            <a:r>
              <a:rPr lang="en-US" sz="2900" dirty="0"/>
              <a:t>National law bars some claims from being </a:t>
            </a:r>
            <a:r>
              <a:rPr lang="en-US" sz="2900" dirty="0" smtClean="0"/>
              <a:t>arbitrated (e.g., </a:t>
            </a:r>
            <a:r>
              <a:rPr lang="en-US" sz="2900" i="1" dirty="0" smtClean="0"/>
              <a:t>Carriage </a:t>
            </a:r>
            <a:r>
              <a:rPr lang="en-US" sz="2900" i="1" dirty="0"/>
              <a:t>of Goods by Sea Act </a:t>
            </a:r>
            <a:r>
              <a:rPr lang="en-US" sz="2900" i="1" dirty="0" smtClean="0"/>
              <a:t>1991</a:t>
            </a:r>
            <a:r>
              <a:rPr lang="en-US" sz="2900" dirty="0" smtClean="0"/>
              <a:t>, </a:t>
            </a:r>
            <a:r>
              <a:rPr lang="en-US" sz="2900" i="1" dirty="0" smtClean="0"/>
              <a:t>Insurance </a:t>
            </a:r>
            <a:r>
              <a:rPr lang="en-US" sz="2900" i="1" dirty="0"/>
              <a:t>Contract Act 1984</a:t>
            </a:r>
            <a:r>
              <a:rPr lang="en-US" sz="2900" dirty="0"/>
              <a:t> </a:t>
            </a:r>
            <a:r>
              <a:rPr lang="en-US" sz="2900" dirty="0" smtClean="0"/>
              <a:t>)</a:t>
            </a:r>
            <a:endParaRPr lang="en-AU" sz="2900" dirty="0"/>
          </a:p>
          <a:p>
            <a:pPr lvl="0" algn="just"/>
            <a:endParaRPr lang="en-AU" sz="2800" dirty="0"/>
          </a:p>
        </p:txBody>
      </p:sp>
      <p:pic>
        <p:nvPicPr>
          <p:cNvPr id="5" name="Picture 4" descr="C:\Users\osusler\Downloads\Corrs%20logo%2035mm.b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42490" y="5450786"/>
            <a:ext cx="2043448" cy="1207590"/>
          </a:xfrm>
          <a:prstGeom prst="rect">
            <a:avLst/>
          </a:prstGeom>
          <a:noFill/>
          <a:ln>
            <a:noFill/>
          </a:ln>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667" y="13684"/>
            <a:ext cx="3503053" cy="11711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1667" y="6114521"/>
            <a:ext cx="3091864" cy="675584"/>
          </a:xfrm>
          <a:prstGeom prst="rect">
            <a:avLst/>
          </a:prstGeom>
        </p:spPr>
      </p:pic>
      <p:sp>
        <p:nvSpPr>
          <p:cNvPr id="6" name="Footer Placeholder 5"/>
          <p:cNvSpPr>
            <a:spLocks noGrp="1"/>
          </p:cNvSpPr>
          <p:nvPr>
            <p:ph type="ftr" sz="quarter" idx="11"/>
          </p:nvPr>
        </p:nvSpPr>
        <p:spPr/>
        <p:txBody>
          <a:bodyPr/>
          <a:lstStyle/>
          <a:p>
            <a:r>
              <a:rPr lang="en-AU" smtClean="0"/>
              <a:t>15833661/2</a:t>
            </a:r>
            <a:endParaRPr lang="en-AU"/>
          </a:p>
        </p:txBody>
      </p:sp>
    </p:spTree>
    <p:extLst>
      <p:ext uri="{BB962C8B-B14F-4D97-AF65-F5344CB8AC3E}">
        <p14:creationId xmlns:p14="http://schemas.microsoft.com/office/powerpoint/2010/main" val="522200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1269</TotalTime>
  <Words>1587</Words>
  <Application>Microsoft Office PowerPoint</Application>
  <PresentationFormat>Widescreen</PresentationFormat>
  <Paragraphs>124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The Arbitration Agreement and the Jurisdiction of the Arbitrator</vt:lpstr>
      <vt:lpstr>PowerPoint Presentation</vt:lpstr>
      <vt:lpstr>Types of Arbitration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Arbitration Agreement and the Jurisdiction of the Arbitrator</vt:lpstr>
    </vt:vector>
  </TitlesOfParts>
  <Company>La Trobe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Arbitration Agreement and the Jurisdiction of the Arbitrator</dc:title>
  <dc:creator>Oz Susler</dc:creator>
  <cp:lastModifiedBy>Oz Susler</cp:lastModifiedBy>
  <cp:revision>43</cp:revision>
  <dcterms:created xsi:type="dcterms:W3CDTF">2016-05-17T00:58:31Z</dcterms:created>
  <dcterms:modified xsi:type="dcterms:W3CDTF">2016-05-18T07:17:34Z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DocID">
    <vt:lpwstr>15833661/2</vt:lpwstr>
  </property>
  <property fmtid="{D5CDD505-2E9C-101B-9397-08002B2CF9AE}" pid="4" name="_NewReviewCycle">
    <vt:lpwstr/>
  </property>
</Properties>
</file>