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0"/>
  </p:notesMasterIdLst>
  <p:sldIdLst>
    <p:sldId id="256" r:id="rId2"/>
    <p:sldId id="267" r:id="rId3"/>
    <p:sldId id="257" r:id="rId4"/>
    <p:sldId id="269" r:id="rId5"/>
    <p:sldId id="266" r:id="rId6"/>
    <p:sldId id="258" r:id="rId7"/>
    <p:sldId id="268" r:id="rId8"/>
    <p:sldId id="259" r:id="rId9"/>
    <p:sldId id="275" r:id="rId10"/>
    <p:sldId id="278" r:id="rId11"/>
    <p:sldId id="260" r:id="rId12"/>
    <p:sldId id="277" r:id="rId13"/>
    <p:sldId id="261" r:id="rId14"/>
    <p:sldId id="262" r:id="rId15"/>
    <p:sldId id="272" r:id="rId16"/>
    <p:sldId id="276" r:id="rId17"/>
    <p:sldId id="263" r:id="rId18"/>
    <p:sldId id="274" r:id="rId19"/>
  </p:sldIdLst>
  <p:sldSz cx="9144000" cy="6858000" type="screen4x3"/>
  <p:notesSz cx="9144000" cy="6858000"/>
  <p:defaultTextStyle>
    <a:defPPr>
      <a:defRPr lang="en-US"/>
    </a:defPPr>
    <a:lvl1pPr marL="0" algn="l" defTabSz="914324" rtl="0" eaLnBrk="1" latinLnBrk="0" hangingPunct="1">
      <a:defRPr sz="1800" kern="1200">
        <a:solidFill>
          <a:schemeClr val="tx1"/>
        </a:solidFill>
        <a:latin typeface="+mn-lt"/>
        <a:ea typeface="+mn-ea"/>
        <a:cs typeface="+mn-cs"/>
      </a:defRPr>
    </a:lvl1pPr>
    <a:lvl2pPr marL="457162" algn="l" defTabSz="914324" rtl="0" eaLnBrk="1" latinLnBrk="0" hangingPunct="1">
      <a:defRPr sz="1800" kern="1200">
        <a:solidFill>
          <a:schemeClr val="tx1"/>
        </a:solidFill>
        <a:latin typeface="+mn-lt"/>
        <a:ea typeface="+mn-ea"/>
        <a:cs typeface="+mn-cs"/>
      </a:defRPr>
    </a:lvl2pPr>
    <a:lvl3pPr marL="914324" algn="l" defTabSz="914324" rtl="0" eaLnBrk="1" latinLnBrk="0" hangingPunct="1">
      <a:defRPr sz="1800" kern="1200">
        <a:solidFill>
          <a:schemeClr val="tx1"/>
        </a:solidFill>
        <a:latin typeface="+mn-lt"/>
        <a:ea typeface="+mn-ea"/>
        <a:cs typeface="+mn-cs"/>
      </a:defRPr>
    </a:lvl3pPr>
    <a:lvl4pPr marL="1371485" algn="l" defTabSz="914324" rtl="0" eaLnBrk="1" latinLnBrk="0" hangingPunct="1">
      <a:defRPr sz="1800" kern="1200">
        <a:solidFill>
          <a:schemeClr val="tx1"/>
        </a:solidFill>
        <a:latin typeface="+mn-lt"/>
        <a:ea typeface="+mn-ea"/>
        <a:cs typeface="+mn-cs"/>
      </a:defRPr>
    </a:lvl4pPr>
    <a:lvl5pPr marL="1828647" algn="l" defTabSz="914324" rtl="0" eaLnBrk="1" latinLnBrk="0" hangingPunct="1">
      <a:defRPr sz="1800" kern="1200">
        <a:solidFill>
          <a:schemeClr val="tx1"/>
        </a:solidFill>
        <a:latin typeface="+mn-lt"/>
        <a:ea typeface="+mn-ea"/>
        <a:cs typeface="+mn-cs"/>
      </a:defRPr>
    </a:lvl5pPr>
    <a:lvl6pPr marL="2285809" algn="l" defTabSz="914324" rtl="0" eaLnBrk="1" latinLnBrk="0" hangingPunct="1">
      <a:defRPr sz="1800" kern="1200">
        <a:solidFill>
          <a:schemeClr val="tx1"/>
        </a:solidFill>
        <a:latin typeface="+mn-lt"/>
        <a:ea typeface="+mn-ea"/>
        <a:cs typeface="+mn-cs"/>
      </a:defRPr>
    </a:lvl6pPr>
    <a:lvl7pPr marL="2742971" algn="l" defTabSz="914324" rtl="0" eaLnBrk="1" latinLnBrk="0" hangingPunct="1">
      <a:defRPr sz="1800" kern="1200">
        <a:solidFill>
          <a:schemeClr val="tx1"/>
        </a:solidFill>
        <a:latin typeface="+mn-lt"/>
        <a:ea typeface="+mn-ea"/>
        <a:cs typeface="+mn-cs"/>
      </a:defRPr>
    </a:lvl7pPr>
    <a:lvl8pPr marL="3200133" algn="l" defTabSz="914324" rtl="0" eaLnBrk="1" latinLnBrk="0" hangingPunct="1">
      <a:defRPr sz="1800" kern="1200">
        <a:solidFill>
          <a:schemeClr val="tx1"/>
        </a:solidFill>
        <a:latin typeface="+mn-lt"/>
        <a:ea typeface="+mn-ea"/>
        <a:cs typeface="+mn-cs"/>
      </a:defRPr>
    </a:lvl8pPr>
    <a:lvl9pPr marL="3657295" algn="l" defTabSz="914324"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100965"/>
    <a:srgbClr val="E7DDB6"/>
    <a:srgbClr val="000000"/>
    <a:srgbClr val="030217"/>
    <a:srgbClr val="090537"/>
    <a:srgbClr val="080432"/>
    <a:srgbClr val="988749"/>
    <a:srgbClr val="130B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83238" autoAdjust="0"/>
  </p:normalViewPr>
  <p:slideViewPr>
    <p:cSldViewPr snapToGrid="0" snapToObjects="1">
      <p:cViewPr varScale="1">
        <p:scale>
          <a:sx n="75" d="100"/>
          <a:sy n="75" d="100"/>
        </p:scale>
        <p:origin x="-192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9" d="100"/>
          <a:sy n="69" d="100"/>
        </p:scale>
        <p:origin x="-3488"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7BA24EF-7647-0A4F-ABCA-7C7A4E8F9C00}" type="datetimeFigureOut">
              <a:rPr lang="en-US" smtClean="0"/>
              <a:t>8/09/15</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8DFC668-66E4-1C45-9F70-5BE36060B768}" type="slidenum">
              <a:rPr lang="en-US" smtClean="0"/>
              <a:t>‹#›</a:t>
            </a:fld>
            <a:endParaRPr lang="en-US"/>
          </a:p>
        </p:txBody>
      </p:sp>
    </p:spTree>
    <p:extLst>
      <p:ext uri="{BB962C8B-B14F-4D97-AF65-F5344CB8AC3E}">
        <p14:creationId xmlns:p14="http://schemas.microsoft.com/office/powerpoint/2010/main" val="134386906"/>
      </p:ext>
    </p:extLst>
  </p:cSld>
  <p:clrMap bg1="lt1" tx1="dk1" bg2="lt2" tx2="dk2" accent1="accent1" accent2="accent2" accent3="accent3" accent4="accent4" accent5="accent5" accent6="accent6" hlink="hlink" folHlink="folHlink"/>
  <p:notesStyle>
    <a:lvl1pPr marL="0" algn="l" defTabSz="457162" rtl="0" eaLnBrk="1" latinLnBrk="0" hangingPunct="1">
      <a:defRPr sz="1200" kern="1200">
        <a:solidFill>
          <a:schemeClr val="tx1"/>
        </a:solidFill>
        <a:latin typeface="+mn-lt"/>
        <a:ea typeface="+mn-ea"/>
        <a:cs typeface="+mn-cs"/>
      </a:defRPr>
    </a:lvl1pPr>
    <a:lvl2pPr marL="457162" algn="l" defTabSz="457162" rtl="0" eaLnBrk="1" latinLnBrk="0" hangingPunct="1">
      <a:defRPr sz="1200" kern="1200">
        <a:solidFill>
          <a:schemeClr val="tx1"/>
        </a:solidFill>
        <a:latin typeface="+mn-lt"/>
        <a:ea typeface="+mn-ea"/>
        <a:cs typeface="+mn-cs"/>
      </a:defRPr>
    </a:lvl2pPr>
    <a:lvl3pPr marL="914324" algn="l" defTabSz="457162" rtl="0" eaLnBrk="1" latinLnBrk="0" hangingPunct="1">
      <a:defRPr sz="1200" kern="1200">
        <a:solidFill>
          <a:schemeClr val="tx1"/>
        </a:solidFill>
        <a:latin typeface="+mn-lt"/>
        <a:ea typeface="+mn-ea"/>
        <a:cs typeface="+mn-cs"/>
      </a:defRPr>
    </a:lvl3pPr>
    <a:lvl4pPr marL="1371485" algn="l" defTabSz="457162" rtl="0" eaLnBrk="1" latinLnBrk="0" hangingPunct="1">
      <a:defRPr sz="1200" kern="1200">
        <a:solidFill>
          <a:schemeClr val="tx1"/>
        </a:solidFill>
        <a:latin typeface="+mn-lt"/>
        <a:ea typeface="+mn-ea"/>
        <a:cs typeface="+mn-cs"/>
      </a:defRPr>
    </a:lvl4pPr>
    <a:lvl5pPr marL="1828647" algn="l" defTabSz="457162" rtl="0" eaLnBrk="1" latinLnBrk="0" hangingPunct="1">
      <a:defRPr sz="1200" kern="1200">
        <a:solidFill>
          <a:schemeClr val="tx1"/>
        </a:solidFill>
        <a:latin typeface="+mn-lt"/>
        <a:ea typeface="+mn-ea"/>
        <a:cs typeface="+mn-cs"/>
      </a:defRPr>
    </a:lvl5pPr>
    <a:lvl6pPr marL="2285809" algn="l" defTabSz="457162" rtl="0" eaLnBrk="1" latinLnBrk="0" hangingPunct="1">
      <a:defRPr sz="1200" kern="1200">
        <a:solidFill>
          <a:schemeClr val="tx1"/>
        </a:solidFill>
        <a:latin typeface="+mn-lt"/>
        <a:ea typeface="+mn-ea"/>
        <a:cs typeface="+mn-cs"/>
      </a:defRPr>
    </a:lvl6pPr>
    <a:lvl7pPr marL="2742971" algn="l" defTabSz="457162" rtl="0" eaLnBrk="1" latinLnBrk="0" hangingPunct="1">
      <a:defRPr sz="1200" kern="1200">
        <a:solidFill>
          <a:schemeClr val="tx1"/>
        </a:solidFill>
        <a:latin typeface="+mn-lt"/>
        <a:ea typeface="+mn-ea"/>
        <a:cs typeface="+mn-cs"/>
      </a:defRPr>
    </a:lvl7pPr>
    <a:lvl8pPr marL="3200133" algn="l" defTabSz="457162" rtl="0" eaLnBrk="1" latinLnBrk="0" hangingPunct="1">
      <a:defRPr sz="1200" kern="1200">
        <a:solidFill>
          <a:schemeClr val="tx1"/>
        </a:solidFill>
        <a:latin typeface="+mn-lt"/>
        <a:ea typeface="+mn-ea"/>
        <a:cs typeface="+mn-cs"/>
      </a:defRPr>
    </a:lvl8pPr>
    <a:lvl9pPr marL="3657295" algn="l" defTabSz="45716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1</a:t>
            </a:fld>
            <a:endParaRPr lang="en-US"/>
          </a:p>
        </p:txBody>
      </p:sp>
    </p:spTree>
    <p:extLst>
      <p:ext uri="{BB962C8B-B14F-4D97-AF65-F5344CB8AC3E}">
        <p14:creationId xmlns:p14="http://schemas.microsoft.com/office/powerpoint/2010/main" val="26861582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11</a:t>
            </a:fld>
            <a:endParaRPr lang="en-US"/>
          </a:p>
        </p:txBody>
      </p:sp>
    </p:spTree>
    <p:extLst>
      <p:ext uri="{BB962C8B-B14F-4D97-AF65-F5344CB8AC3E}">
        <p14:creationId xmlns:p14="http://schemas.microsoft.com/office/powerpoint/2010/main" val="3492299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12</a:t>
            </a:fld>
            <a:endParaRPr lang="en-US"/>
          </a:p>
        </p:txBody>
      </p:sp>
    </p:spTree>
    <p:extLst>
      <p:ext uri="{BB962C8B-B14F-4D97-AF65-F5344CB8AC3E}">
        <p14:creationId xmlns:p14="http://schemas.microsoft.com/office/powerpoint/2010/main" val="3492299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13</a:t>
            </a:fld>
            <a:endParaRPr lang="en-US"/>
          </a:p>
        </p:txBody>
      </p:sp>
    </p:spTree>
    <p:extLst>
      <p:ext uri="{BB962C8B-B14F-4D97-AF65-F5344CB8AC3E}">
        <p14:creationId xmlns:p14="http://schemas.microsoft.com/office/powerpoint/2010/main" val="3406038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8DFC668-66E4-1C45-9F70-5BE36060B768}" type="slidenum">
              <a:rPr lang="en-US" smtClean="0"/>
              <a:t>14</a:t>
            </a:fld>
            <a:endParaRPr lang="en-US"/>
          </a:p>
        </p:txBody>
      </p:sp>
    </p:spTree>
    <p:extLst>
      <p:ext uri="{BB962C8B-B14F-4D97-AF65-F5344CB8AC3E}">
        <p14:creationId xmlns:p14="http://schemas.microsoft.com/office/powerpoint/2010/main" val="2181624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8DFC668-66E4-1C45-9F70-5BE36060B768}" type="slidenum">
              <a:rPr lang="en-US" smtClean="0"/>
              <a:t>15</a:t>
            </a:fld>
            <a:endParaRPr lang="en-US"/>
          </a:p>
        </p:txBody>
      </p:sp>
    </p:spTree>
    <p:extLst>
      <p:ext uri="{BB962C8B-B14F-4D97-AF65-F5344CB8AC3E}">
        <p14:creationId xmlns:p14="http://schemas.microsoft.com/office/powerpoint/2010/main" val="2181624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8DFC668-66E4-1C45-9F70-5BE36060B768}" type="slidenum">
              <a:rPr lang="en-US" smtClean="0"/>
              <a:t>16</a:t>
            </a:fld>
            <a:endParaRPr lang="en-US"/>
          </a:p>
        </p:txBody>
      </p:sp>
    </p:spTree>
    <p:extLst>
      <p:ext uri="{BB962C8B-B14F-4D97-AF65-F5344CB8AC3E}">
        <p14:creationId xmlns:p14="http://schemas.microsoft.com/office/powerpoint/2010/main" val="2181624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8DFC668-66E4-1C45-9F70-5BE36060B768}" type="slidenum">
              <a:rPr lang="en-US" smtClean="0"/>
              <a:t>17</a:t>
            </a:fld>
            <a:endParaRPr lang="en-US"/>
          </a:p>
        </p:txBody>
      </p:sp>
    </p:spTree>
    <p:extLst>
      <p:ext uri="{BB962C8B-B14F-4D97-AF65-F5344CB8AC3E}">
        <p14:creationId xmlns:p14="http://schemas.microsoft.com/office/powerpoint/2010/main" val="14675586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18</a:t>
            </a:fld>
            <a:endParaRPr lang="en-US"/>
          </a:p>
        </p:txBody>
      </p:sp>
    </p:spTree>
    <p:extLst>
      <p:ext uri="{BB962C8B-B14F-4D97-AF65-F5344CB8AC3E}">
        <p14:creationId xmlns:p14="http://schemas.microsoft.com/office/powerpoint/2010/main" val="2686158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2</a:t>
            </a:fld>
            <a:endParaRPr lang="en-US"/>
          </a:p>
        </p:txBody>
      </p:sp>
    </p:spTree>
    <p:extLst>
      <p:ext uri="{BB962C8B-B14F-4D97-AF65-F5344CB8AC3E}">
        <p14:creationId xmlns:p14="http://schemas.microsoft.com/office/powerpoint/2010/main" val="1638135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3</a:t>
            </a:fld>
            <a:endParaRPr lang="en-US"/>
          </a:p>
        </p:txBody>
      </p:sp>
    </p:spTree>
    <p:extLst>
      <p:ext uri="{BB962C8B-B14F-4D97-AF65-F5344CB8AC3E}">
        <p14:creationId xmlns:p14="http://schemas.microsoft.com/office/powerpoint/2010/main" val="1638135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4</a:t>
            </a:fld>
            <a:endParaRPr lang="en-US"/>
          </a:p>
        </p:txBody>
      </p:sp>
    </p:spTree>
    <p:extLst>
      <p:ext uri="{BB962C8B-B14F-4D97-AF65-F5344CB8AC3E}">
        <p14:creationId xmlns:p14="http://schemas.microsoft.com/office/powerpoint/2010/main" val="1638135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6</a:t>
            </a:fld>
            <a:endParaRPr lang="en-US"/>
          </a:p>
        </p:txBody>
      </p:sp>
    </p:spTree>
    <p:extLst>
      <p:ext uri="{BB962C8B-B14F-4D97-AF65-F5344CB8AC3E}">
        <p14:creationId xmlns:p14="http://schemas.microsoft.com/office/powerpoint/2010/main" val="79242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7</a:t>
            </a:fld>
            <a:endParaRPr lang="en-US"/>
          </a:p>
        </p:txBody>
      </p:sp>
    </p:spTree>
    <p:extLst>
      <p:ext uri="{BB962C8B-B14F-4D97-AF65-F5344CB8AC3E}">
        <p14:creationId xmlns:p14="http://schemas.microsoft.com/office/powerpoint/2010/main" val="79242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8</a:t>
            </a:fld>
            <a:endParaRPr lang="en-US"/>
          </a:p>
        </p:txBody>
      </p:sp>
    </p:spTree>
    <p:extLst>
      <p:ext uri="{BB962C8B-B14F-4D97-AF65-F5344CB8AC3E}">
        <p14:creationId xmlns:p14="http://schemas.microsoft.com/office/powerpoint/2010/main" val="2225363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9</a:t>
            </a:fld>
            <a:endParaRPr lang="en-US"/>
          </a:p>
        </p:txBody>
      </p:sp>
    </p:spTree>
    <p:extLst>
      <p:ext uri="{BB962C8B-B14F-4D97-AF65-F5344CB8AC3E}">
        <p14:creationId xmlns:p14="http://schemas.microsoft.com/office/powerpoint/2010/main" val="2225363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10</a:t>
            </a:fld>
            <a:endParaRPr lang="en-US"/>
          </a:p>
        </p:txBody>
      </p:sp>
    </p:spTree>
    <p:extLst>
      <p:ext uri="{BB962C8B-B14F-4D97-AF65-F5344CB8AC3E}">
        <p14:creationId xmlns:p14="http://schemas.microsoft.com/office/powerpoint/2010/main" val="2225363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162" indent="0" algn="ctr">
              <a:buNone/>
              <a:defRPr>
                <a:solidFill>
                  <a:schemeClr val="tx1">
                    <a:tint val="75000"/>
                  </a:schemeClr>
                </a:solidFill>
              </a:defRPr>
            </a:lvl2pPr>
            <a:lvl3pPr marL="914324" indent="0" algn="ctr">
              <a:buNone/>
              <a:defRPr>
                <a:solidFill>
                  <a:schemeClr val="tx1">
                    <a:tint val="75000"/>
                  </a:schemeClr>
                </a:solidFill>
              </a:defRPr>
            </a:lvl3pPr>
            <a:lvl4pPr marL="1371485" indent="0" algn="ctr">
              <a:buNone/>
              <a:defRPr>
                <a:solidFill>
                  <a:schemeClr val="tx1">
                    <a:tint val="75000"/>
                  </a:schemeClr>
                </a:solidFill>
              </a:defRPr>
            </a:lvl4pPr>
            <a:lvl5pPr marL="1828647" indent="0" algn="ctr">
              <a:buNone/>
              <a:defRPr>
                <a:solidFill>
                  <a:schemeClr val="tx1">
                    <a:tint val="75000"/>
                  </a:schemeClr>
                </a:solidFill>
              </a:defRPr>
            </a:lvl5pPr>
            <a:lvl6pPr marL="2285809" indent="0" algn="ctr">
              <a:buNone/>
              <a:defRPr>
                <a:solidFill>
                  <a:schemeClr val="tx1">
                    <a:tint val="75000"/>
                  </a:schemeClr>
                </a:solidFill>
              </a:defRPr>
            </a:lvl6pPr>
            <a:lvl7pPr marL="2742971" indent="0" algn="ctr">
              <a:buNone/>
              <a:defRPr>
                <a:solidFill>
                  <a:schemeClr val="tx1">
                    <a:tint val="75000"/>
                  </a:schemeClr>
                </a:solidFill>
              </a:defRPr>
            </a:lvl7pPr>
            <a:lvl8pPr marL="3200133" indent="0" algn="ctr">
              <a:buNone/>
              <a:defRPr>
                <a:solidFill>
                  <a:schemeClr val="tx1">
                    <a:tint val="75000"/>
                  </a:schemeClr>
                </a:solidFill>
              </a:defRPr>
            </a:lvl8pPr>
            <a:lvl9pPr marL="3657295" indent="0" algn="ctr">
              <a:buNone/>
              <a:defRPr>
                <a:solidFill>
                  <a:schemeClr val="tx1">
                    <a:tint val="75000"/>
                  </a:schemeClr>
                </a:solidFill>
              </a:defRPr>
            </a:lvl9pPr>
          </a:lstStyle>
          <a:p>
            <a:r>
              <a:rPr lang="fr-FR" dirty="0" smtClean="0"/>
              <a:t>Click to </a:t>
            </a:r>
            <a:r>
              <a:rPr lang="fr-FR" dirty="0" err="1" smtClean="0"/>
              <a:t>edit</a:t>
            </a:r>
            <a:r>
              <a:rPr lang="fr-FR" dirty="0" smtClean="0"/>
              <a:t> Master </a:t>
            </a:r>
            <a:r>
              <a:rPr lang="fr-FR" dirty="0" err="1" smtClean="0"/>
              <a:t>subtitle</a:t>
            </a:r>
            <a:r>
              <a:rPr lang="fr-FR" dirty="0" smtClean="0"/>
              <a:t>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8 September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1" y="2178975"/>
            <a:ext cx="7828637" cy="0"/>
          </a:xfrm>
          <a:prstGeom prst="line">
            <a:avLst/>
          </a:prstGeom>
          <a:ln w="19050">
            <a:solidFill>
              <a:srgbClr val="9887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8 September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8 September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851388"/>
            <a:ext cx="8229600" cy="672612"/>
          </a:xfrm>
        </p:spPr>
        <p:txBody>
          <a:bodyPr/>
          <a:lstStyle/>
          <a:p>
            <a:r>
              <a:rPr lang="fr-FR" dirty="0" smtClean="0"/>
              <a:t>Click to </a:t>
            </a:r>
            <a:r>
              <a:rPr lang="fr-FR" dirty="0" err="1" smtClean="0"/>
              <a:t>edit</a:t>
            </a:r>
            <a:r>
              <a:rPr lang="fr-FR" dirty="0" smtClean="0"/>
              <a:t> Master </a:t>
            </a:r>
            <a:r>
              <a:rPr lang="fr-FR" dirty="0" err="1" smtClean="0"/>
              <a:t>title</a:t>
            </a:r>
            <a:r>
              <a:rPr lang="fr-FR" dirty="0" smtClean="0"/>
              <a:t> style</a:t>
            </a:r>
            <a:endParaRPr lang="en-US" dirty="0"/>
          </a:p>
        </p:txBody>
      </p:sp>
    </p:spTree>
    <p:extLst>
      <p:ext uri="{BB962C8B-B14F-4D97-AF65-F5344CB8AC3E}">
        <p14:creationId xmlns:p14="http://schemas.microsoft.com/office/powerpoint/2010/main" val="147065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30886"/>
            <a:ext cx="8229600" cy="808097"/>
          </a:xfrm>
        </p:spPr>
        <p:txBody>
          <a:bodyPr/>
          <a:lstStyle/>
          <a:p>
            <a:r>
              <a:rPr lang="fr-FR" dirty="0" smtClean="0"/>
              <a:t>Click to </a:t>
            </a:r>
            <a:r>
              <a:rPr lang="fr-FR" dirty="0" err="1" smtClean="0"/>
              <a:t>edit</a:t>
            </a:r>
            <a:r>
              <a:rPr lang="fr-FR" dirty="0" smtClean="0"/>
              <a:t> Master </a:t>
            </a:r>
            <a:r>
              <a:rPr lang="fr-FR" dirty="0" err="1" smtClean="0"/>
              <a:t>title</a:t>
            </a:r>
            <a:r>
              <a:rPr lang="fr-FR" dirty="0" smtClean="0"/>
              <a:t> style</a:t>
            </a:r>
            <a:endParaRPr lang="en-US" dirty="0"/>
          </a:p>
        </p:txBody>
      </p:sp>
      <p:sp>
        <p:nvSpPr>
          <p:cNvPr id="3" name="Content Placeholder 2"/>
          <p:cNvSpPr>
            <a:spLocks noGrp="1"/>
          </p:cNvSpPr>
          <p:nvPr>
            <p:ph idx="1"/>
          </p:nvPr>
        </p:nvSpPr>
        <p:spPr>
          <a:xfrm>
            <a:off x="457200" y="1587333"/>
            <a:ext cx="8229600" cy="4689902"/>
          </a:xfrm>
        </p:spPr>
        <p:txBody>
          <a:bodyPr/>
          <a:lstStyle/>
          <a:p>
            <a:pPr lvl="0"/>
            <a:r>
              <a:rPr lang="fr-FR" dirty="0" smtClean="0"/>
              <a:t>Click to </a:t>
            </a:r>
            <a:r>
              <a:rPr lang="fr-FR" dirty="0" err="1" smtClean="0"/>
              <a:t>edit</a:t>
            </a:r>
            <a:r>
              <a:rPr lang="fr-FR" dirty="0" smtClean="0"/>
              <a:t> Master </a:t>
            </a:r>
            <a:r>
              <a:rPr lang="fr-FR" dirty="0" err="1" smtClean="0"/>
              <a:t>text</a:t>
            </a:r>
            <a:r>
              <a:rPr lang="fr-FR" dirty="0" smtClean="0"/>
              <a:t> styles</a:t>
            </a:r>
          </a:p>
          <a:p>
            <a:pPr lvl="1"/>
            <a:r>
              <a:rPr lang="fr-FR" dirty="0" smtClean="0"/>
              <a:t>Second </a:t>
            </a:r>
            <a:r>
              <a:rPr lang="fr-FR" dirty="0" err="1" smtClean="0"/>
              <a:t>level</a:t>
            </a:r>
            <a:endParaRPr lang="fr-FR" dirty="0" smtClean="0"/>
          </a:p>
          <a:p>
            <a:pPr lvl="2"/>
            <a:r>
              <a:rPr lang="fr-FR" dirty="0" err="1" smtClean="0"/>
              <a:t>Third</a:t>
            </a:r>
            <a:r>
              <a:rPr lang="fr-FR" dirty="0" smtClean="0"/>
              <a:t> </a:t>
            </a:r>
            <a:r>
              <a:rPr lang="fr-FR" dirty="0" err="1" smtClean="0"/>
              <a:t>level</a:t>
            </a:r>
            <a:endParaRPr lang="fr-FR" dirty="0" smtClean="0"/>
          </a:p>
          <a:p>
            <a:pPr lvl="3"/>
            <a:r>
              <a:rPr lang="fr-FR" dirty="0" err="1" smtClean="0"/>
              <a:t>Fourth</a:t>
            </a:r>
            <a:r>
              <a:rPr lang="fr-FR" dirty="0" smtClean="0"/>
              <a:t> </a:t>
            </a:r>
            <a:r>
              <a:rPr lang="fr-FR" dirty="0" err="1" smtClean="0"/>
              <a:t>level</a:t>
            </a:r>
            <a:endParaRPr lang="fr-FR" dirty="0" smtClean="0"/>
          </a:p>
          <a:p>
            <a:pPr lvl="4"/>
            <a:r>
              <a:rPr lang="fr-FR" dirty="0" err="1" smtClean="0"/>
              <a:t>Fifth</a:t>
            </a:r>
            <a:r>
              <a:rPr lang="fr-FR" dirty="0" smtClean="0"/>
              <a:t> </a:t>
            </a:r>
            <a:r>
              <a:rPr lang="fr-FR" dirty="0" err="1" smtClean="0"/>
              <a:t>level</a:t>
            </a:r>
            <a:endParaRPr lang="en-US" dirty="0"/>
          </a:p>
        </p:txBody>
      </p:sp>
      <p:sp>
        <p:nvSpPr>
          <p:cNvPr id="5" name="Footer Placeholder 4"/>
          <p:cNvSpPr>
            <a:spLocks noGrp="1"/>
          </p:cNvSpPr>
          <p:nvPr>
            <p:ph type="ftr" sz="quarter" idx="11"/>
          </p:nvPr>
        </p:nvSpPr>
        <p:spPr/>
        <p:txBody>
          <a:bodyPr/>
          <a:lstStyle/>
          <a:p>
            <a:pPr algn="r"/>
            <a:endParaRPr lang="en-US" dirty="0"/>
          </a:p>
        </p:txBody>
      </p:sp>
      <p:cxnSp>
        <p:nvCxnSpPr>
          <p:cNvPr id="8" name="Straight Connector 7"/>
          <p:cNvCxnSpPr/>
          <p:nvPr userDrawn="1"/>
        </p:nvCxnSpPr>
        <p:spPr>
          <a:xfrm>
            <a:off x="562819" y="1038982"/>
            <a:ext cx="7648562" cy="0"/>
          </a:xfrm>
          <a:prstGeom prst="line">
            <a:avLst/>
          </a:prstGeom>
          <a:ln w="19050">
            <a:solidFill>
              <a:srgbClr val="9887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162" indent="0">
              <a:buNone/>
              <a:defRPr sz="1800">
                <a:solidFill>
                  <a:schemeClr val="tx1">
                    <a:tint val="75000"/>
                  </a:schemeClr>
                </a:solidFill>
              </a:defRPr>
            </a:lvl2pPr>
            <a:lvl3pPr marL="914324" indent="0">
              <a:buNone/>
              <a:defRPr sz="1600">
                <a:solidFill>
                  <a:schemeClr val="tx1">
                    <a:tint val="75000"/>
                  </a:schemeClr>
                </a:solidFill>
              </a:defRPr>
            </a:lvl3pPr>
            <a:lvl4pPr marL="1371485" indent="0">
              <a:buNone/>
              <a:defRPr sz="1400">
                <a:solidFill>
                  <a:schemeClr val="tx1">
                    <a:tint val="75000"/>
                  </a:schemeClr>
                </a:solidFill>
              </a:defRPr>
            </a:lvl4pPr>
            <a:lvl5pPr marL="1828647" indent="0">
              <a:buNone/>
              <a:defRPr sz="1400">
                <a:solidFill>
                  <a:schemeClr val="tx1">
                    <a:tint val="75000"/>
                  </a:schemeClr>
                </a:solidFill>
              </a:defRPr>
            </a:lvl5pPr>
            <a:lvl6pPr marL="2285809" indent="0">
              <a:buNone/>
              <a:defRPr sz="1400">
                <a:solidFill>
                  <a:schemeClr val="tx1">
                    <a:tint val="75000"/>
                  </a:schemeClr>
                </a:solidFill>
              </a:defRPr>
            </a:lvl6pPr>
            <a:lvl7pPr marL="2742971" indent="0">
              <a:buNone/>
              <a:defRPr sz="1400">
                <a:solidFill>
                  <a:schemeClr val="tx1">
                    <a:tint val="75000"/>
                  </a:schemeClr>
                </a:solidFill>
              </a:defRPr>
            </a:lvl7pPr>
            <a:lvl8pPr marL="3200133" indent="0">
              <a:buNone/>
              <a:defRPr sz="1400">
                <a:solidFill>
                  <a:schemeClr val="tx1">
                    <a:tint val="75000"/>
                  </a:schemeClr>
                </a:solidFill>
              </a:defRPr>
            </a:lvl8pPr>
            <a:lvl9pPr marL="3657295" indent="0">
              <a:buNone/>
              <a:defRPr sz="1400">
                <a:solidFill>
                  <a:schemeClr val="tx1">
                    <a:tint val="75000"/>
                  </a:schemeClr>
                </a:solidFill>
              </a:defRPr>
            </a:lvl9pPr>
          </a:lstStyle>
          <a:p>
            <a:pPr lvl="0"/>
            <a:r>
              <a:rPr lang="fr-FR"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8 September 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sz="half" idx="1"/>
          </p:nvPr>
        </p:nvSpPr>
        <p:spPr>
          <a:xfrm>
            <a:off x="457201"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8 September 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162" indent="0">
              <a:buNone/>
              <a:defRPr sz="2000" b="1"/>
            </a:lvl2pPr>
            <a:lvl3pPr marL="914324" indent="0">
              <a:buNone/>
              <a:defRPr sz="1800" b="1"/>
            </a:lvl3pPr>
            <a:lvl4pPr marL="1371485" indent="0">
              <a:buNone/>
              <a:defRPr sz="1600" b="1"/>
            </a:lvl4pPr>
            <a:lvl5pPr marL="1828647" indent="0">
              <a:buNone/>
              <a:defRPr sz="1600" b="1"/>
            </a:lvl5pPr>
            <a:lvl6pPr marL="2285809" indent="0">
              <a:buNone/>
              <a:defRPr sz="1600" b="1"/>
            </a:lvl6pPr>
            <a:lvl7pPr marL="2742971" indent="0">
              <a:buNone/>
              <a:defRPr sz="1600" b="1"/>
            </a:lvl7pPr>
            <a:lvl8pPr marL="3200133" indent="0">
              <a:buNone/>
              <a:defRPr sz="1600" b="1"/>
            </a:lvl8pPr>
            <a:lvl9pPr marL="3657295"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162" indent="0">
              <a:buNone/>
              <a:defRPr sz="2000" b="1"/>
            </a:lvl2pPr>
            <a:lvl3pPr marL="914324" indent="0">
              <a:buNone/>
              <a:defRPr sz="1800" b="1"/>
            </a:lvl3pPr>
            <a:lvl4pPr marL="1371485" indent="0">
              <a:buNone/>
              <a:defRPr sz="1600" b="1"/>
            </a:lvl4pPr>
            <a:lvl5pPr marL="1828647" indent="0">
              <a:buNone/>
              <a:defRPr sz="1600" b="1"/>
            </a:lvl5pPr>
            <a:lvl6pPr marL="2285809" indent="0">
              <a:buNone/>
              <a:defRPr sz="1600" b="1"/>
            </a:lvl6pPr>
            <a:lvl7pPr marL="2742971" indent="0">
              <a:buNone/>
              <a:defRPr sz="1600" b="1"/>
            </a:lvl7pPr>
            <a:lvl8pPr marL="3200133" indent="0">
              <a:buNone/>
              <a:defRPr sz="1600" b="1"/>
            </a:lvl8pPr>
            <a:lvl9pPr marL="3657295"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8 September 15</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8 September 15</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8 September 15</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4" name="Text Placeholder 3"/>
          <p:cNvSpPr>
            <a:spLocks noGrp="1"/>
          </p:cNvSpPr>
          <p:nvPr>
            <p:ph type="body" sz="half" idx="2"/>
          </p:nvPr>
        </p:nvSpPr>
        <p:spPr>
          <a:xfrm>
            <a:off x="457201" y="2130553"/>
            <a:ext cx="2139696" cy="4243615"/>
          </a:xfrm>
        </p:spPr>
        <p:txBody>
          <a:bodyPr/>
          <a:lstStyle>
            <a:lvl1pPr marL="0" indent="0">
              <a:buNone/>
              <a:defRPr sz="1400"/>
            </a:lvl1pPr>
            <a:lvl2pPr marL="457162" indent="0">
              <a:buNone/>
              <a:defRPr sz="1200"/>
            </a:lvl2pPr>
            <a:lvl3pPr marL="914324" indent="0">
              <a:buNone/>
              <a:defRPr sz="1000"/>
            </a:lvl3pPr>
            <a:lvl4pPr marL="1371485" indent="0">
              <a:buNone/>
              <a:defRPr sz="900"/>
            </a:lvl4pPr>
            <a:lvl5pPr marL="1828647" indent="0">
              <a:buNone/>
              <a:defRPr sz="900"/>
            </a:lvl5pPr>
            <a:lvl6pPr marL="2285809" indent="0">
              <a:buNone/>
              <a:defRPr sz="900"/>
            </a:lvl6pPr>
            <a:lvl7pPr marL="2742971" indent="0">
              <a:buNone/>
              <a:defRPr sz="900"/>
            </a:lvl7pPr>
            <a:lvl8pPr marL="3200133" indent="0">
              <a:buNone/>
              <a:defRPr sz="900"/>
            </a:lvl8pPr>
            <a:lvl9pPr marL="3657295"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8 September 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162" indent="0">
              <a:buNone/>
              <a:defRPr sz="2800"/>
            </a:lvl2pPr>
            <a:lvl3pPr marL="914324" indent="0">
              <a:buNone/>
              <a:defRPr sz="2400"/>
            </a:lvl3pPr>
            <a:lvl4pPr marL="1371485" indent="0">
              <a:buNone/>
              <a:defRPr sz="2000"/>
            </a:lvl4pPr>
            <a:lvl5pPr marL="1828647" indent="0">
              <a:buNone/>
              <a:defRPr sz="2000"/>
            </a:lvl5pPr>
            <a:lvl6pPr marL="2285809" indent="0">
              <a:buNone/>
              <a:defRPr sz="2000"/>
            </a:lvl6pPr>
            <a:lvl7pPr marL="2742971" indent="0">
              <a:buNone/>
              <a:defRPr sz="2000"/>
            </a:lvl7pPr>
            <a:lvl8pPr marL="3200133" indent="0">
              <a:buNone/>
              <a:defRPr sz="2000"/>
            </a:lvl8pPr>
            <a:lvl9pPr marL="3657295" indent="0">
              <a:buNone/>
              <a:defRPr sz="2000"/>
            </a:lvl9pPr>
          </a:lstStyle>
          <a:p>
            <a:r>
              <a:rPr lang="fr-FR"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162" indent="0">
              <a:buNone/>
              <a:defRPr sz="1200"/>
            </a:lvl2pPr>
            <a:lvl3pPr marL="914324" indent="0">
              <a:buNone/>
              <a:defRPr sz="1000"/>
            </a:lvl3pPr>
            <a:lvl4pPr marL="1371485" indent="0">
              <a:buNone/>
              <a:defRPr sz="900"/>
            </a:lvl4pPr>
            <a:lvl5pPr marL="1828647" indent="0">
              <a:buNone/>
              <a:defRPr sz="900"/>
            </a:lvl5pPr>
            <a:lvl6pPr marL="2285809" indent="0">
              <a:buNone/>
              <a:defRPr sz="900"/>
            </a:lvl6pPr>
            <a:lvl7pPr marL="2742971" indent="0">
              <a:buNone/>
              <a:defRPr sz="900"/>
            </a:lvl7pPr>
            <a:lvl8pPr marL="3200133" indent="0">
              <a:buNone/>
              <a:defRPr sz="900"/>
            </a:lvl8pPr>
            <a:lvl9pPr marL="3657295"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8 September 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7DDB6">
            <a:alpha val="15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32" tIns="45716" rIns="91432" bIns="45716" rtlCol="0" anchor="ctr">
            <a:normAutofit/>
          </a:bodyPr>
          <a:lstStyle/>
          <a:p>
            <a:r>
              <a:rPr lang="fr-FR" dirty="0" smtClean="0"/>
              <a:t>Click to </a:t>
            </a:r>
            <a:r>
              <a:rPr lang="fr-FR" dirty="0" err="1" smtClean="0"/>
              <a:t>edit</a:t>
            </a:r>
            <a:r>
              <a:rPr lang="fr-FR" dirty="0" smtClean="0"/>
              <a:t> Master </a:t>
            </a:r>
            <a:r>
              <a:rPr lang="fr-FR" dirty="0" err="1" smtClean="0"/>
              <a:t>title</a:t>
            </a:r>
            <a:r>
              <a:rPr lang="fr-FR" dirty="0" smtClean="0"/>
              <a:t> style</a:t>
            </a:r>
            <a:endParaRPr lang="en-US" dirty="0"/>
          </a:p>
        </p:txBody>
      </p:sp>
      <p:sp>
        <p:nvSpPr>
          <p:cNvPr id="3" name="Text Placeholder 2"/>
          <p:cNvSpPr>
            <a:spLocks noGrp="1"/>
          </p:cNvSpPr>
          <p:nvPr>
            <p:ph type="body" idx="1"/>
          </p:nvPr>
        </p:nvSpPr>
        <p:spPr>
          <a:xfrm>
            <a:off x="457200" y="1400435"/>
            <a:ext cx="8229600" cy="4876800"/>
          </a:xfrm>
          <a:prstGeom prst="rect">
            <a:avLst/>
          </a:prstGeom>
        </p:spPr>
        <p:txBody>
          <a:bodyPr vert="horz" lIns="91432" tIns="45716" rIns="91432" bIns="45716" rtlCol="0">
            <a:normAutofit/>
          </a:bodyPr>
          <a:lstStyle/>
          <a:p>
            <a:pPr lvl="0"/>
            <a:r>
              <a:rPr lang="fr-FR" dirty="0" smtClean="0"/>
              <a:t>Click to </a:t>
            </a:r>
            <a:r>
              <a:rPr lang="fr-FR" dirty="0" err="1" smtClean="0"/>
              <a:t>edit</a:t>
            </a:r>
            <a:r>
              <a:rPr lang="fr-FR" dirty="0" smtClean="0"/>
              <a:t> Master </a:t>
            </a:r>
            <a:r>
              <a:rPr lang="fr-FR" dirty="0" err="1" smtClean="0"/>
              <a:t>text</a:t>
            </a:r>
            <a:r>
              <a:rPr lang="fr-FR" dirty="0" smtClean="0"/>
              <a:t> styles</a:t>
            </a:r>
          </a:p>
          <a:p>
            <a:pPr lvl="1"/>
            <a:r>
              <a:rPr lang="fr-FR" dirty="0" smtClean="0"/>
              <a:t>Second </a:t>
            </a:r>
            <a:r>
              <a:rPr lang="fr-FR" dirty="0" err="1" smtClean="0"/>
              <a:t>level</a:t>
            </a:r>
            <a:endParaRPr lang="fr-FR" dirty="0" smtClean="0"/>
          </a:p>
          <a:p>
            <a:pPr lvl="2"/>
            <a:r>
              <a:rPr lang="fr-FR" dirty="0" err="1" smtClean="0"/>
              <a:t>Third</a:t>
            </a:r>
            <a:r>
              <a:rPr lang="fr-FR" dirty="0" smtClean="0"/>
              <a:t> </a:t>
            </a:r>
            <a:r>
              <a:rPr lang="fr-FR" dirty="0" err="1" smtClean="0"/>
              <a:t>level</a:t>
            </a:r>
            <a:endParaRPr lang="fr-FR" dirty="0" smtClean="0"/>
          </a:p>
          <a:p>
            <a:pPr lvl="3"/>
            <a:r>
              <a:rPr lang="fr-FR" dirty="0" err="1" smtClean="0"/>
              <a:t>Fourth</a:t>
            </a:r>
            <a:r>
              <a:rPr lang="fr-FR" dirty="0" smtClean="0"/>
              <a:t> </a:t>
            </a:r>
            <a:r>
              <a:rPr lang="fr-FR" dirty="0" err="1" smtClean="0"/>
              <a:t>level</a:t>
            </a:r>
            <a:endParaRPr lang="fr-FR" dirty="0" smtClean="0"/>
          </a:p>
          <a:p>
            <a:pPr lvl="4"/>
            <a:r>
              <a:rPr lang="fr-FR" dirty="0" err="1" smtClean="0"/>
              <a:t>Fifth</a:t>
            </a:r>
            <a:r>
              <a:rPr lang="fr-FR" dirty="0" smtClean="0"/>
              <a:t> </a:t>
            </a:r>
            <a:r>
              <a:rPr lang="fr-FR" dirty="0" err="1" smtClean="0"/>
              <a:t>level</a:t>
            </a: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32" tIns="45716" rIns="91432" bIns="45716" rtlCol="0" anchor="ctr"/>
          <a:lstStyle>
            <a:lvl1pPr algn="l">
              <a:defRPr sz="1200">
                <a:solidFill>
                  <a:srgbClr val="FFFFFF"/>
                </a:solidFill>
              </a:defRPr>
            </a:lvl1pPr>
          </a:lstStyle>
          <a:p>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32" tIns="45716" rIns="91432" bIns="45716"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32" tIns="45716" rIns="91432" bIns="45716" rtlCol="0" anchor="ctr"/>
          <a:lstStyle>
            <a:lvl1pPr algn="l">
              <a:defRPr sz="1400" b="1">
                <a:solidFill>
                  <a:srgbClr val="FFFFFF"/>
                </a:solidFill>
              </a:defRPr>
            </a:lvl1pPr>
          </a:lstStyle>
          <a:p>
            <a:endParaRPr lang="en-US" dirty="0"/>
          </a:p>
        </p:txBody>
      </p:sp>
      <p:pic>
        <p:nvPicPr>
          <p:cNvPr id="14" name="Picture 13" descr="drLogoGood-middle-size.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26699" y="6135100"/>
            <a:ext cx="2991335" cy="722900"/>
          </a:xfrm>
          <a:prstGeom prst="rect">
            <a:avLst/>
          </a:prstGeom>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sldNum="0" hdr="0" ftr="0" dt="0"/>
  <p:txStyles>
    <p:titleStyle>
      <a:lvl1pPr algn="l" defTabSz="914324" rtl="0" eaLnBrk="1" latinLnBrk="0" hangingPunct="1">
        <a:spcBef>
          <a:spcPct val="0"/>
        </a:spcBef>
        <a:buNone/>
        <a:defRPr sz="4000" b="1" i="0" kern="1200" cap="small" spc="-100" baseline="0">
          <a:solidFill>
            <a:srgbClr val="130B6F"/>
          </a:solidFill>
          <a:latin typeface="+mj-lt"/>
          <a:ea typeface="+mj-ea"/>
          <a:cs typeface="+mj-cs"/>
        </a:defRPr>
      </a:lvl1pPr>
    </p:titleStyle>
    <p:bodyStyle>
      <a:lvl1pPr marL="182865" indent="-182865" algn="l" defTabSz="914324"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162" indent="-182865" algn="l" defTabSz="914324"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459" indent="-182865" algn="l" defTabSz="914324"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756" indent="-182865" algn="l" defTabSz="914324"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621" indent="-137149" algn="l" defTabSz="914324"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485"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350"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215"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080"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324" rtl="0" eaLnBrk="1" latinLnBrk="0" hangingPunct="1">
        <a:defRPr sz="1800" kern="1200">
          <a:solidFill>
            <a:schemeClr val="tx1"/>
          </a:solidFill>
          <a:latin typeface="+mn-lt"/>
          <a:ea typeface="+mn-ea"/>
          <a:cs typeface="+mn-cs"/>
        </a:defRPr>
      </a:lvl1pPr>
      <a:lvl2pPr marL="457162" algn="l" defTabSz="914324" rtl="0" eaLnBrk="1" latinLnBrk="0" hangingPunct="1">
        <a:defRPr sz="1800" kern="1200">
          <a:solidFill>
            <a:schemeClr val="tx1"/>
          </a:solidFill>
          <a:latin typeface="+mn-lt"/>
          <a:ea typeface="+mn-ea"/>
          <a:cs typeface="+mn-cs"/>
        </a:defRPr>
      </a:lvl2pPr>
      <a:lvl3pPr marL="914324" algn="l" defTabSz="914324" rtl="0" eaLnBrk="1" latinLnBrk="0" hangingPunct="1">
        <a:defRPr sz="1800" kern="1200">
          <a:solidFill>
            <a:schemeClr val="tx1"/>
          </a:solidFill>
          <a:latin typeface="+mn-lt"/>
          <a:ea typeface="+mn-ea"/>
          <a:cs typeface="+mn-cs"/>
        </a:defRPr>
      </a:lvl3pPr>
      <a:lvl4pPr marL="1371485" algn="l" defTabSz="914324" rtl="0" eaLnBrk="1" latinLnBrk="0" hangingPunct="1">
        <a:defRPr sz="1800" kern="1200">
          <a:solidFill>
            <a:schemeClr val="tx1"/>
          </a:solidFill>
          <a:latin typeface="+mn-lt"/>
          <a:ea typeface="+mn-ea"/>
          <a:cs typeface="+mn-cs"/>
        </a:defRPr>
      </a:lvl4pPr>
      <a:lvl5pPr marL="1828647" algn="l" defTabSz="914324" rtl="0" eaLnBrk="1" latinLnBrk="0" hangingPunct="1">
        <a:defRPr sz="1800" kern="1200">
          <a:solidFill>
            <a:schemeClr val="tx1"/>
          </a:solidFill>
          <a:latin typeface="+mn-lt"/>
          <a:ea typeface="+mn-ea"/>
          <a:cs typeface="+mn-cs"/>
        </a:defRPr>
      </a:lvl5pPr>
      <a:lvl6pPr marL="2285809" algn="l" defTabSz="914324" rtl="0" eaLnBrk="1" latinLnBrk="0" hangingPunct="1">
        <a:defRPr sz="1800" kern="1200">
          <a:solidFill>
            <a:schemeClr val="tx1"/>
          </a:solidFill>
          <a:latin typeface="+mn-lt"/>
          <a:ea typeface="+mn-ea"/>
          <a:cs typeface="+mn-cs"/>
        </a:defRPr>
      </a:lvl6pPr>
      <a:lvl7pPr marL="2742971" algn="l" defTabSz="914324" rtl="0" eaLnBrk="1" latinLnBrk="0" hangingPunct="1">
        <a:defRPr sz="1800" kern="1200">
          <a:solidFill>
            <a:schemeClr val="tx1"/>
          </a:solidFill>
          <a:latin typeface="+mn-lt"/>
          <a:ea typeface="+mn-ea"/>
          <a:cs typeface="+mn-cs"/>
        </a:defRPr>
      </a:lvl7pPr>
      <a:lvl8pPr marL="3200133" algn="l" defTabSz="914324" rtl="0" eaLnBrk="1" latinLnBrk="0" hangingPunct="1">
        <a:defRPr sz="1800" kern="1200">
          <a:solidFill>
            <a:schemeClr val="tx1"/>
          </a:solidFill>
          <a:latin typeface="+mn-lt"/>
          <a:ea typeface="+mn-ea"/>
          <a:cs typeface="+mn-cs"/>
        </a:defRPr>
      </a:lvl8pPr>
      <a:lvl9pPr marL="3657295" algn="l" defTabSz="9143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4294967295"/>
          </p:nvPr>
        </p:nvSpPr>
        <p:spPr>
          <a:xfrm>
            <a:off x="0" y="1587500"/>
            <a:ext cx="8229600" cy="4689475"/>
          </a:xfrm>
        </p:spPr>
        <p:txBody>
          <a:bodyPr>
            <a:normAutofit/>
          </a:bodyPr>
          <a:lstStyle/>
          <a:p>
            <a:endParaRPr lang="en-US" dirty="0" smtClean="0">
              <a:solidFill>
                <a:srgbClr val="090537"/>
              </a:solidFill>
            </a:endParaRPr>
          </a:p>
          <a:p>
            <a:endParaRPr lang="en-US" dirty="0">
              <a:solidFill>
                <a:srgbClr val="090537"/>
              </a:solidFill>
            </a:endParaRPr>
          </a:p>
          <a:p>
            <a:endParaRPr lang="en-US" dirty="0" smtClean="0">
              <a:solidFill>
                <a:srgbClr val="090537"/>
              </a:solidFill>
            </a:endParaRPr>
          </a:p>
          <a:p>
            <a:endParaRPr lang="en-US" sz="2600" b="1" dirty="0" smtClean="0">
              <a:solidFill>
                <a:srgbClr val="030217"/>
              </a:solidFill>
              <a:latin typeface="TrajanPro-Regular"/>
              <a:cs typeface="TrajanPro-Regular"/>
            </a:endParaRPr>
          </a:p>
          <a:p>
            <a:endParaRPr lang="en-US" sz="2600" b="1" dirty="0">
              <a:solidFill>
                <a:srgbClr val="030217"/>
              </a:solidFill>
              <a:latin typeface="TrajanPro-Regular"/>
              <a:cs typeface="TrajanPro-Regular"/>
            </a:endParaRPr>
          </a:p>
          <a:p>
            <a:endParaRPr lang="en-US" sz="2600" b="1" dirty="0" smtClean="0">
              <a:solidFill>
                <a:srgbClr val="030217"/>
              </a:solidFill>
              <a:latin typeface="TrajanPro-Regular"/>
              <a:cs typeface="TrajanPro-Regular"/>
            </a:endParaRPr>
          </a:p>
          <a:p>
            <a:endParaRPr lang="en-US" sz="2600" b="1" dirty="0">
              <a:solidFill>
                <a:srgbClr val="030217"/>
              </a:solidFill>
              <a:latin typeface="TrajanPro-Regular"/>
              <a:cs typeface="TrajanPro-Regular"/>
            </a:endParaRPr>
          </a:p>
          <a:p>
            <a:pPr marL="0" indent="0">
              <a:buNone/>
            </a:pPr>
            <a:r>
              <a:rPr lang="en-US" b="1" dirty="0" smtClean="0">
                <a:solidFill>
                  <a:srgbClr val="030217"/>
                </a:solidFill>
                <a:latin typeface="TrajanPro-Regular"/>
                <a:cs typeface="TrajanPro-Regular"/>
              </a:rPr>
              <a:t>Donna </a:t>
            </a:r>
            <a:r>
              <a:rPr lang="en-US" b="1" dirty="0">
                <a:solidFill>
                  <a:srgbClr val="030217"/>
                </a:solidFill>
                <a:latin typeface="TrajanPro-Regular"/>
                <a:cs typeface="TrajanPro-Regular"/>
              </a:rPr>
              <a:t>Ross</a:t>
            </a:r>
          </a:p>
          <a:p>
            <a:pPr marL="0" indent="0">
              <a:buNone/>
            </a:pPr>
            <a:r>
              <a:rPr lang="en-US" sz="2000" dirty="0" smtClean="0">
                <a:solidFill>
                  <a:srgbClr val="090537"/>
                </a:solidFill>
              </a:rPr>
              <a:t>September 8, 2015</a:t>
            </a:r>
          </a:p>
          <a:p>
            <a:endParaRPr lang="en-US" dirty="0"/>
          </a:p>
        </p:txBody>
      </p:sp>
      <p:sp>
        <p:nvSpPr>
          <p:cNvPr id="2" name="Title 1"/>
          <p:cNvSpPr>
            <a:spLocks noGrp="1"/>
          </p:cNvSpPr>
          <p:nvPr>
            <p:ph type="title" idx="4294967295"/>
          </p:nvPr>
        </p:nvSpPr>
        <p:spPr>
          <a:xfrm>
            <a:off x="0" y="-891878"/>
            <a:ext cx="9144000" cy="4891815"/>
          </a:xfrm>
        </p:spPr>
        <p:txBody>
          <a:bodyPr lIns="0" tIns="0" rIns="0" bIns="0">
            <a:normAutofit fontScale="90000"/>
          </a:bodyPr>
          <a:lstStyle/>
          <a:p>
            <a:pPr algn="ctr"/>
            <a:r>
              <a:rPr lang="en-US" dirty="0" smtClean="0">
                <a:solidFill>
                  <a:srgbClr val="100965"/>
                </a:solidFill>
              </a:rPr>
              <a:t/>
            </a:r>
            <a:br>
              <a:rPr lang="en-US" dirty="0" smtClean="0">
                <a:solidFill>
                  <a:srgbClr val="100965"/>
                </a:solidFill>
              </a:rPr>
            </a:br>
            <a:r>
              <a:rPr lang="en-US" dirty="0">
                <a:solidFill>
                  <a:srgbClr val="100965"/>
                </a:solidFill>
              </a:rPr>
              <a:t/>
            </a:r>
            <a:br>
              <a:rPr lang="en-US" dirty="0">
                <a:solidFill>
                  <a:srgbClr val="100965"/>
                </a:solidFill>
              </a:rPr>
            </a:br>
            <a:r>
              <a:rPr lang="en-US" sz="4900" dirty="0" smtClean="0">
                <a:solidFill>
                  <a:srgbClr val="100965"/>
                </a:solidFill>
              </a:rPr>
              <a:t>Med</a:t>
            </a:r>
            <a:r>
              <a:rPr lang="en-US" sz="4900" dirty="0">
                <a:solidFill>
                  <a:srgbClr val="100965"/>
                </a:solidFill>
              </a:rPr>
              <a:t>-</a:t>
            </a:r>
            <a:r>
              <a:rPr lang="en-US" sz="4900" dirty="0" err="1">
                <a:solidFill>
                  <a:srgbClr val="100965"/>
                </a:solidFill>
              </a:rPr>
              <a:t>Arb</a:t>
            </a:r>
            <a:r>
              <a:rPr lang="en-US" sz="4900" dirty="0">
                <a:solidFill>
                  <a:srgbClr val="100965"/>
                </a:solidFill>
              </a:rPr>
              <a:t> or </a:t>
            </a:r>
            <a:r>
              <a:rPr lang="en-US" sz="4900" dirty="0" err="1">
                <a:solidFill>
                  <a:srgbClr val="100965"/>
                </a:solidFill>
              </a:rPr>
              <a:t>Arb</a:t>
            </a:r>
            <a:r>
              <a:rPr lang="en-US" sz="4900" dirty="0">
                <a:solidFill>
                  <a:srgbClr val="100965"/>
                </a:solidFill>
              </a:rPr>
              <a:t>-Med: </a:t>
            </a:r>
            <a:r>
              <a:rPr lang="en-US" sz="4900" dirty="0" smtClean="0">
                <a:solidFill>
                  <a:srgbClr val="100965"/>
                </a:solidFill>
              </a:rPr>
              <a:t/>
            </a:r>
            <a:br>
              <a:rPr lang="en-US" sz="4900" dirty="0" smtClean="0">
                <a:solidFill>
                  <a:srgbClr val="100965"/>
                </a:solidFill>
              </a:rPr>
            </a:br>
            <a:r>
              <a:rPr lang="en-US" sz="4900" dirty="0" smtClean="0">
                <a:solidFill>
                  <a:srgbClr val="100965"/>
                </a:solidFill>
              </a:rPr>
              <a:t>Ethical </a:t>
            </a:r>
            <a:r>
              <a:rPr lang="en-US" sz="4900" dirty="0">
                <a:solidFill>
                  <a:srgbClr val="100965"/>
                </a:solidFill>
              </a:rPr>
              <a:t>and Practical considerations </a:t>
            </a:r>
            <a:r>
              <a:rPr lang="en-US" sz="4900" dirty="0" smtClean="0">
                <a:solidFill>
                  <a:srgbClr val="100965"/>
                </a:solidFill>
              </a:rPr>
              <a:t/>
            </a:r>
            <a:br>
              <a:rPr lang="en-US" sz="4900" dirty="0" smtClean="0">
                <a:solidFill>
                  <a:srgbClr val="100965"/>
                </a:solidFill>
              </a:rPr>
            </a:br>
            <a:r>
              <a:rPr lang="en-US" sz="4900" dirty="0" smtClean="0">
                <a:solidFill>
                  <a:srgbClr val="100965"/>
                </a:solidFill>
              </a:rPr>
              <a:t>for </a:t>
            </a:r>
            <a:r>
              <a:rPr lang="en-US" sz="4900" dirty="0">
                <a:solidFill>
                  <a:srgbClr val="100965"/>
                </a:solidFill>
              </a:rPr>
              <a:t>single neutrals</a:t>
            </a:r>
            <a:r>
              <a:rPr lang="en-US" sz="4900" b="1" dirty="0" smtClean="0">
                <a:solidFill>
                  <a:srgbClr val="100965"/>
                </a:solidFill>
              </a:rPr>
              <a:t/>
            </a:r>
            <a:br>
              <a:rPr lang="en-US" sz="4900" b="1" dirty="0" smtClean="0">
                <a:solidFill>
                  <a:srgbClr val="100965"/>
                </a:solidFill>
              </a:rPr>
            </a:br>
            <a:endParaRPr lang="en-AU" sz="4900" dirty="0">
              <a:solidFill>
                <a:srgbClr val="100965"/>
              </a:solidFill>
            </a:endParaRPr>
          </a:p>
        </p:txBody>
      </p:sp>
    </p:spTree>
    <p:extLst>
      <p:ext uri="{BB962C8B-B14F-4D97-AF65-F5344CB8AC3E}">
        <p14:creationId xmlns:p14="http://schemas.microsoft.com/office/powerpoint/2010/main" val="292812461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International and Domestic Use</a:t>
            </a:r>
            <a:endParaRPr lang="en-US" dirty="0"/>
          </a:p>
        </p:txBody>
      </p:sp>
      <p:sp>
        <p:nvSpPr>
          <p:cNvPr id="3" name="Content Placeholder 2"/>
          <p:cNvSpPr>
            <a:spLocks noGrp="1"/>
          </p:cNvSpPr>
          <p:nvPr>
            <p:ph idx="1"/>
          </p:nvPr>
        </p:nvSpPr>
        <p:spPr>
          <a:xfrm>
            <a:off x="457200" y="1202267"/>
            <a:ext cx="8229600" cy="5074968"/>
          </a:xfrm>
        </p:spPr>
        <p:txBody>
          <a:bodyPr>
            <a:normAutofit/>
          </a:bodyPr>
          <a:lstStyle/>
          <a:p>
            <a:pPr marL="0" indent="0">
              <a:buNone/>
            </a:pPr>
            <a:r>
              <a:rPr lang="en-US" b="1" dirty="0" smtClean="0"/>
              <a:t>Australia</a:t>
            </a:r>
          </a:p>
          <a:p>
            <a:pPr lvl="1"/>
            <a:r>
              <a:rPr lang="en-US" sz="2400" dirty="0" smtClean="0"/>
              <a:t>CAA NSW Article 27D</a:t>
            </a:r>
          </a:p>
          <a:p>
            <a:r>
              <a:rPr lang="en-US" dirty="0"/>
              <a:t>(3) </a:t>
            </a:r>
            <a:r>
              <a:rPr lang="en-US" sz="2200" dirty="0"/>
              <a:t> Mediation proceedings in relation to a dispute terminate if:</a:t>
            </a:r>
          </a:p>
          <a:p>
            <a:pPr lvl="1"/>
            <a:r>
              <a:rPr lang="en-US" dirty="0" smtClean="0"/>
              <a:t> (</a:t>
            </a:r>
            <a:r>
              <a:rPr lang="en-US" dirty="0"/>
              <a:t>b)  </a:t>
            </a:r>
            <a:r>
              <a:rPr lang="en-US" dirty="0" smtClean="0"/>
              <a:t> withdrawal of </a:t>
            </a:r>
            <a:r>
              <a:rPr lang="en-US" dirty="0"/>
              <a:t>consent </a:t>
            </a:r>
            <a:r>
              <a:rPr lang="en-US" dirty="0" smtClean="0"/>
              <a:t>by party</a:t>
            </a:r>
            <a:endParaRPr lang="en-US" dirty="0"/>
          </a:p>
          <a:p>
            <a:pPr lvl="1"/>
            <a:r>
              <a:rPr lang="en-US" dirty="0"/>
              <a:t>(c)  withdrawal of consent by </a:t>
            </a:r>
            <a:r>
              <a:rPr lang="en-US" dirty="0" smtClean="0"/>
              <a:t>the </a:t>
            </a:r>
            <a:r>
              <a:rPr lang="en-US" dirty="0"/>
              <a:t>arbitrator </a:t>
            </a:r>
            <a:endParaRPr lang="en-US" dirty="0" smtClean="0"/>
          </a:p>
          <a:p>
            <a:pPr marL="182865" lvl="1"/>
            <a:r>
              <a:rPr lang="en-US" sz="2200" dirty="0"/>
              <a:t>(4)  without the written consent </a:t>
            </a:r>
          </a:p>
          <a:p>
            <a:r>
              <a:rPr lang="en-US" sz="2200" dirty="0" smtClean="0"/>
              <a:t>(</a:t>
            </a:r>
            <a:r>
              <a:rPr lang="en-US" sz="2200" dirty="0"/>
              <a:t>7) </a:t>
            </a:r>
            <a:r>
              <a:rPr lang="en-US" sz="2200" dirty="0" smtClean="0"/>
              <a:t>the med- arbitrator must </a:t>
            </a:r>
            <a:r>
              <a:rPr lang="en-US" sz="2200" dirty="0"/>
              <a:t>disclose to all other parties </a:t>
            </a:r>
            <a:r>
              <a:rPr lang="en-US" sz="2200" dirty="0" smtClean="0"/>
              <a:t>f </a:t>
            </a:r>
            <a:r>
              <a:rPr lang="en-US" sz="2200" dirty="0"/>
              <a:t>the </a:t>
            </a:r>
            <a:r>
              <a:rPr lang="en-US" sz="2200" dirty="0" smtClean="0"/>
              <a:t>information the </a:t>
            </a:r>
            <a:r>
              <a:rPr lang="en-US" sz="2200" dirty="0"/>
              <a:t>arbitrator considers material to the arbitration proceedings. </a:t>
            </a:r>
            <a:endParaRPr lang="en-US" sz="2200" dirty="0" smtClean="0"/>
          </a:p>
          <a:p>
            <a:pPr marL="0" indent="0">
              <a:buNone/>
            </a:pPr>
            <a:endParaRPr lang="en-US" dirty="0"/>
          </a:p>
          <a:p>
            <a:r>
              <a:rPr lang="en-US" dirty="0" smtClean="0"/>
              <a:t>IAA –does not allow for Med-</a:t>
            </a:r>
            <a:r>
              <a:rPr lang="en-US" dirty="0" err="1" smtClean="0"/>
              <a:t>Arb</a:t>
            </a:r>
            <a:r>
              <a:rPr lang="en-US" dirty="0" smtClean="0"/>
              <a:t>. </a:t>
            </a:r>
          </a:p>
          <a:p>
            <a:pPr lvl="1"/>
            <a:r>
              <a:rPr lang="en-US" dirty="0" smtClean="0"/>
              <a:t>Section 23D(4) only deals with confidential information.</a:t>
            </a:r>
          </a:p>
          <a:p>
            <a:endParaRPr lang="en-US" dirty="0"/>
          </a:p>
          <a:p>
            <a:endParaRPr lang="en-US" dirty="0" smtClean="0"/>
          </a:p>
        </p:txBody>
      </p:sp>
      <p:sp>
        <p:nvSpPr>
          <p:cNvPr id="4" name="TextBox 3"/>
          <p:cNvSpPr txBox="1"/>
          <p:nvPr/>
        </p:nvSpPr>
        <p:spPr>
          <a:xfrm>
            <a:off x="965200" y="276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2610302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Efficiency</a:t>
            </a:r>
          </a:p>
          <a:p>
            <a:pPr marL="0" lvl="3" indent="0">
              <a:buSzPct val="85000"/>
              <a:buNone/>
            </a:pPr>
            <a:r>
              <a:rPr lang="en-US" sz="2200" dirty="0" smtClean="0"/>
              <a:t>	Cost </a:t>
            </a:r>
            <a:r>
              <a:rPr lang="en-US" sz="2200" dirty="0"/>
              <a:t>and Time</a:t>
            </a:r>
          </a:p>
          <a:p>
            <a:pPr lvl="1"/>
            <a:endParaRPr lang="en-US" dirty="0" smtClean="0"/>
          </a:p>
          <a:p>
            <a:r>
              <a:rPr lang="en-US" dirty="0" smtClean="0"/>
              <a:t>Flexibility</a:t>
            </a:r>
            <a:endParaRPr lang="en-US" dirty="0"/>
          </a:p>
          <a:p>
            <a:pPr marL="0" lvl="2" indent="0">
              <a:buSzPct val="85000"/>
              <a:buNone/>
            </a:pPr>
            <a:r>
              <a:rPr lang="en-US" sz="2200" dirty="0" smtClean="0"/>
              <a:t>	Party </a:t>
            </a:r>
            <a:r>
              <a:rPr lang="en-US" sz="2200" dirty="0"/>
              <a:t>Control</a:t>
            </a:r>
            <a:r>
              <a:rPr lang="en-AU" sz="2200" dirty="0"/>
              <a:t>, Relationship Preservation</a:t>
            </a:r>
            <a:endParaRPr lang="en-US" sz="2200" dirty="0"/>
          </a:p>
          <a:p>
            <a:endParaRPr lang="en-US" dirty="0"/>
          </a:p>
          <a:p>
            <a:r>
              <a:rPr lang="en-US" dirty="0" smtClean="0"/>
              <a:t>Finality</a:t>
            </a:r>
          </a:p>
          <a:p>
            <a:pPr marL="0" indent="0">
              <a:buNone/>
            </a:pPr>
            <a:r>
              <a:rPr lang="en-US" dirty="0"/>
              <a:t>	</a:t>
            </a:r>
            <a:r>
              <a:rPr lang="en-US" sz="2200" dirty="0" smtClean="0"/>
              <a:t>Arbitral Award</a:t>
            </a:r>
          </a:p>
        </p:txBody>
      </p:sp>
      <p:sp>
        <p:nvSpPr>
          <p:cNvPr id="4" name="Title 3"/>
          <p:cNvSpPr>
            <a:spLocks noGrp="1"/>
          </p:cNvSpPr>
          <p:nvPr>
            <p:ph type="title"/>
          </p:nvPr>
        </p:nvSpPr>
        <p:spPr/>
        <p:txBody>
          <a:bodyPr/>
          <a:lstStyle/>
          <a:p>
            <a:r>
              <a:rPr lang="en-US" dirty="0" smtClean="0"/>
              <a:t>Advantages</a:t>
            </a:r>
            <a:endParaRPr lang="en-US" dirty="0"/>
          </a:p>
        </p:txBody>
      </p:sp>
    </p:spTree>
    <p:extLst>
      <p:ext uri="{BB962C8B-B14F-4D97-AF65-F5344CB8AC3E}">
        <p14:creationId xmlns:p14="http://schemas.microsoft.com/office/powerpoint/2010/main" val="16985581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r-FR" b="1" dirty="0" err="1" smtClean="0"/>
              <a:t>MSAs</a:t>
            </a:r>
            <a:r>
              <a:rPr lang="fr-FR" b="1" dirty="0" smtClean="0"/>
              <a:t> - </a:t>
            </a:r>
            <a:r>
              <a:rPr lang="en-US" dirty="0" smtClean="0"/>
              <a:t>Mediated Settlement Agreements</a:t>
            </a:r>
            <a:endParaRPr lang="fr-FR" sz="2200" dirty="0"/>
          </a:p>
          <a:p>
            <a:pPr lvl="1"/>
            <a:r>
              <a:rPr lang="fr-FR" sz="2200" dirty="0" smtClean="0"/>
              <a:t>In </a:t>
            </a:r>
            <a:r>
              <a:rPr lang="fr-FR" sz="2200" dirty="0" err="1" smtClean="0"/>
              <a:t>most</a:t>
            </a:r>
            <a:r>
              <a:rPr lang="fr-FR" sz="2200" dirty="0" smtClean="0"/>
              <a:t> countries, </a:t>
            </a:r>
            <a:r>
              <a:rPr lang="fr-FR" sz="2200" dirty="0" err="1" smtClean="0"/>
              <a:t>only</a:t>
            </a:r>
            <a:r>
              <a:rPr lang="fr-FR" sz="2200" dirty="0" smtClean="0"/>
              <a:t> </a:t>
            </a:r>
            <a:r>
              <a:rPr lang="fr-FR" sz="2200" dirty="0" err="1" smtClean="0"/>
              <a:t>enforceable</a:t>
            </a:r>
            <a:r>
              <a:rPr lang="fr-FR" sz="2200" dirty="0" smtClean="0"/>
              <a:t> as </a:t>
            </a:r>
            <a:r>
              <a:rPr lang="fr-FR" sz="2200" dirty="0" err="1" smtClean="0"/>
              <a:t>contracts</a:t>
            </a:r>
            <a:endParaRPr lang="fr-FR" sz="2200" dirty="0" smtClean="0"/>
          </a:p>
          <a:p>
            <a:pPr marL="274297" lvl="1" indent="0">
              <a:buNone/>
            </a:pPr>
            <a:r>
              <a:rPr lang="fr-FR" sz="2200" smtClean="0"/>
              <a:t>	Europe</a:t>
            </a:r>
            <a:r>
              <a:rPr lang="fr-FR" sz="2200" dirty="0" smtClean="0"/>
              <a:t>: </a:t>
            </a:r>
            <a:r>
              <a:rPr lang="en-US" sz="2200" dirty="0" smtClean="0"/>
              <a:t>EU Directive 2008/52/EC </a:t>
            </a:r>
          </a:p>
          <a:p>
            <a:pPr lvl="1"/>
            <a:r>
              <a:rPr lang="en-US" sz="2200" dirty="0" smtClean="0"/>
              <a:t>Initiative for a “New York Convention” for MSAs</a:t>
            </a:r>
          </a:p>
          <a:p>
            <a:pPr lvl="7"/>
            <a:endParaRPr lang="en-US" sz="1800" dirty="0"/>
          </a:p>
          <a:p>
            <a:pPr marL="182865" lvl="7">
              <a:buSzPct val="85000"/>
            </a:pPr>
            <a:r>
              <a:rPr lang="en-US" sz="2400" b="1" dirty="0" smtClean="0"/>
              <a:t>Consent Awards</a:t>
            </a:r>
          </a:p>
          <a:p>
            <a:pPr marL="342900" lvl="7" indent="-342900">
              <a:buSzPct val="85000"/>
            </a:pPr>
            <a:r>
              <a:rPr lang="en-US" sz="2200" dirty="0" smtClean="0"/>
              <a:t>Enforceable </a:t>
            </a:r>
            <a:r>
              <a:rPr lang="en-US" sz="2200" dirty="0"/>
              <a:t>under the New York </a:t>
            </a:r>
            <a:r>
              <a:rPr lang="en-US" sz="2200" dirty="0" smtClean="0"/>
              <a:t>Convention, </a:t>
            </a:r>
            <a:r>
              <a:rPr lang="en-US" sz="2200" dirty="0"/>
              <a:t>the rules of </a:t>
            </a:r>
            <a:r>
              <a:rPr lang="en-US" sz="2200" dirty="0" smtClean="0"/>
              <a:t>   major </a:t>
            </a:r>
            <a:r>
              <a:rPr lang="en-US" sz="2200" dirty="0"/>
              <a:t>arbitral </a:t>
            </a:r>
            <a:r>
              <a:rPr lang="en-US" sz="2200" dirty="0" smtClean="0"/>
              <a:t>institutions, </a:t>
            </a:r>
            <a:r>
              <a:rPr lang="en-US" sz="2200" dirty="0"/>
              <a:t>Model </a:t>
            </a:r>
            <a:r>
              <a:rPr lang="en-US" sz="2200" dirty="0" smtClean="0"/>
              <a:t>Law Article 31</a:t>
            </a:r>
          </a:p>
          <a:p>
            <a:pPr marL="182865" lvl="8" indent="0">
              <a:buSzPct val="85000"/>
              <a:buNone/>
            </a:pPr>
            <a:r>
              <a:rPr lang="en-US" sz="2200" dirty="0" smtClean="0"/>
              <a:t>Some jurisdictions the tribunal must be constituted before the mediation.</a:t>
            </a:r>
          </a:p>
        </p:txBody>
      </p:sp>
      <p:sp>
        <p:nvSpPr>
          <p:cNvPr id="4" name="Title 3"/>
          <p:cNvSpPr>
            <a:spLocks noGrp="1"/>
          </p:cNvSpPr>
          <p:nvPr>
            <p:ph type="title"/>
          </p:nvPr>
        </p:nvSpPr>
        <p:spPr/>
        <p:txBody>
          <a:bodyPr/>
          <a:lstStyle/>
          <a:p>
            <a:r>
              <a:rPr lang="en-US" dirty="0" smtClean="0"/>
              <a:t>Advantages</a:t>
            </a:r>
            <a:endParaRPr lang="en-US" dirty="0"/>
          </a:p>
        </p:txBody>
      </p:sp>
    </p:spTree>
    <p:extLst>
      <p:ext uri="{BB962C8B-B14F-4D97-AF65-F5344CB8AC3E}">
        <p14:creationId xmlns:p14="http://schemas.microsoft.com/office/powerpoint/2010/main" val="285241373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Risks</a:t>
            </a:r>
            <a:endParaRPr lang="en-US" dirty="0"/>
          </a:p>
        </p:txBody>
      </p:sp>
      <p:sp>
        <p:nvSpPr>
          <p:cNvPr id="3" name="Content Placeholder 2"/>
          <p:cNvSpPr>
            <a:spLocks noGrp="1"/>
          </p:cNvSpPr>
          <p:nvPr>
            <p:ph idx="1"/>
          </p:nvPr>
        </p:nvSpPr>
        <p:spPr>
          <a:xfrm>
            <a:off x="457200" y="1038983"/>
            <a:ext cx="8229600" cy="5238252"/>
          </a:xfrm>
        </p:spPr>
        <p:txBody>
          <a:bodyPr/>
          <a:lstStyle/>
          <a:p>
            <a:r>
              <a:rPr lang="en-US" b="1" dirty="0"/>
              <a:t>Challenges to </a:t>
            </a:r>
            <a:r>
              <a:rPr lang="en-US" b="1" dirty="0" smtClean="0"/>
              <a:t>Enforceability</a:t>
            </a:r>
            <a:endParaRPr lang="en-AU" b="1" dirty="0"/>
          </a:p>
          <a:p>
            <a:endParaRPr lang="en-AU" dirty="0"/>
          </a:p>
          <a:p>
            <a:pPr lvl="1"/>
            <a:r>
              <a:rPr lang="en-US" dirty="0"/>
              <a:t>Bias/Lack of </a:t>
            </a:r>
            <a:r>
              <a:rPr lang="en-US" dirty="0" smtClean="0"/>
              <a:t>Impartiality</a:t>
            </a:r>
          </a:p>
          <a:p>
            <a:pPr lvl="1"/>
            <a:endParaRPr lang="en-US" dirty="0"/>
          </a:p>
          <a:p>
            <a:pPr lvl="1"/>
            <a:r>
              <a:rPr lang="en-US" dirty="0" smtClean="0"/>
              <a:t>Coercion of Parties</a:t>
            </a:r>
          </a:p>
          <a:p>
            <a:pPr lvl="1"/>
            <a:endParaRPr lang="en-US" dirty="0"/>
          </a:p>
          <a:p>
            <a:pPr lvl="1"/>
            <a:r>
              <a:rPr lang="en-US" dirty="0" smtClean="0"/>
              <a:t>Breach of Confidentiality</a:t>
            </a:r>
          </a:p>
          <a:p>
            <a:pPr lvl="1"/>
            <a:endParaRPr lang="en-US" dirty="0" smtClean="0"/>
          </a:p>
          <a:p>
            <a:pPr lvl="1"/>
            <a:r>
              <a:rPr lang="en-US" dirty="0" smtClean="0"/>
              <a:t>Non-Compliance with Rules or Laws</a:t>
            </a:r>
          </a:p>
          <a:p>
            <a:pPr lvl="1"/>
            <a:endParaRPr lang="en-US" dirty="0"/>
          </a:p>
          <a:p>
            <a:pPr lvl="1"/>
            <a:r>
              <a:rPr lang="en-US" dirty="0" smtClean="0"/>
              <a:t>The main culprit:</a:t>
            </a:r>
          </a:p>
          <a:p>
            <a:pPr lvl="1"/>
            <a:endParaRPr lang="en-US" dirty="0"/>
          </a:p>
          <a:p>
            <a:pPr marL="548594" lvl="2" indent="0">
              <a:buNone/>
            </a:pPr>
            <a:r>
              <a:rPr lang="en-US" dirty="0" smtClean="0"/>
              <a:t>           </a:t>
            </a:r>
            <a:r>
              <a:rPr lang="en-US" i="1" dirty="0" err="1" smtClean="0"/>
              <a:t>Caucussing</a:t>
            </a:r>
            <a:r>
              <a:rPr lang="en-US" i="1" dirty="0" smtClean="0"/>
              <a:t> or Private Sessions</a:t>
            </a:r>
            <a:endParaRPr lang="en-AU" i="1" dirty="0"/>
          </a:p>
          <a:p>
            <a:endParaRPr lang="en-US" dirty="0" smtClean="0"/>
          </a:p>
          <a:p>
            <a:endParaRPr lang="en-US" dirty="0"/>
          </a:p>
        </p:txBody>
      </p:sp>
    </p:spTree>
    <p:extLst>
      <p:ext uri="{BB962C8B-B14F-4D97-AF65-F5344CB8AC3E}">
        <p14:creationId xmlns:p14="http://schemas.microsoft.com/office/powerpoint/2010/main" val="389769800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100965"/>
                </a:solidFill>
              </a:rPr>
              <a:t>Safeguards</a:t>
            </a:r>
            <a:r>
              <a:rPr lang="en-AU" dirty="0">
                <a:solidFill>
                  <a:srgbClr val="000000"/>
                </a:solidFill>
              </a:rPr>
              <a:t/>
            </a:r>
            <a:br>
              <a:rPr lang="en-AU" dirty="0">
                <a:solidFill>
                  <a:srgbClr val="000000"/>
                </a:solidFill>
              </a:rPr>
            </a:br>
            <a:endParaRPr lang="en-US" dirty="0"/>
          </a:p>
        </p:txBody>
      </p:sp>
      <p:sp>
        <p:nvSpPr>
          <p:cNvPr id="3" name="Content Placeholder 2"/>
          <p:cNvSpPr>
            <a:spLocks noGrp="1"/>
          </p:cNvSpPr>
          <p:nvPr>
            <p:ph idx="1"/>
          </p:nvPr>
        </p:nvSpPr>
        <p:spPr>
          <a:xfrm>
            <a:off x="457200" y="1236133"/>
            <a:ext cx="8229600" cy="5041102"/>
          </a:xfrm>
        </p:spPr>
        <p:txBody>
          <a:bodyPr>
            <a:normAutofit/>
          </a:bodyPr>
          <a:lstStyle/>
          <a:p>
            <a:r>
              <a:rPr lang="fr-FR" b="1" dirty="0" err="1" smtClean="0"/>
              <a:t>Choice</a:t>
            </a:r>
            <a:r>
              <a:rPr lang="fr-FR" b="1" dirty="0" smtClean="0"/>
              <a:t> of </a:t>
            </a:r>
            <a:r>
              <a:rPr lang="fr-FR" b="1" dirty="0" err="1" smtClean="0"/>
              <a:t>neutral</a:t>
            </a:r>
            <a:endParaRPr lang="fr-FR" b="1" dirty="0" smtClean="0"/>
          </a:p>
          <a:p>
            <a:pPr lvl="1"/>
            <a:r>
              <a:rPr lang="en-US" sz="2200" dirty="0" smtClean="0"/>
              <a:t>Trust</a:t>
            </a:r>
            <a:endParaRPr lang="en-AU" sz="2200" dirty="0"/>
          </a:p>
          <a:p>
            <a:pPr lvl="1"/>
            <a:r>
              <a:rPr lang="en-US" sz="2200" dirty="0" smtClean="0"/>
              <a:t>Skill </a:t>
            </a:r>
            <a:r>
              <a:rPr lang="en-US" sz="2200" dirty="0"/>
              <a:t>set/expertise</a:t>
            </a:r>
          </a:p>
          <a:p>
            <a:pPr lvl="1"/>
            <a:r>
              <a:rPr lang="en-US" sz="2200" dirty="0" smtClean="0"/>
              <a:t>Impartiality </a:t>
            </a:r>
            <a:endParaRPr lang="en-US" sz="2200" dirty="0"/>
          </a:p>
          <a:p>
            <a:endParaRPr lang="en-AU" dirty="0" smtClean="0"/>
          </a:p>
          <a:p>
            <a:r>
              <a:rPr lang="en-AU" b="1" dirty="0" smtClean="0"/>
              <a:t>Rules and Laws that Govern the Process</a:t>
            </a:r>
          </a:p>
          <a:p>
            <a:pPr lvl="1"/>
            <a:r>
              <a:rPr lang="en-AU" sz="2200" dirty="0" smtClean="0"/>
              <a:t>Institutional</a:t>
            </a:r>
          </a:p>
          <a:p>
            <a:pPr lvl="1"/>
            <a:r>
              <a:rPr lang="en-AU" sz="2200" dirty="0" smtClean="0"/>
              <a:t>General – UNCITRAL Model Law</a:t>
            </a:r>
          </a:p>
          <a:p>
            <a:pPr lvl="1"/>
            <a:r>
              <a:rPr lang="en-AU" sz="2200" dirty="0" smtClean="0"/>
              <a:t>Local – Law of the Seat or Place of Enforcement</a:t>
            </a:r>
          </a:p>
          <a:p>
            <a:pPr lvl="1"/>
            <a:r>
              <a:rPr lang="en-US" sz="2200" dirty="0"/>
              <a:t>Adopt </a:t>
            </a:r>
            <a:r>
              <a:rPr lang="en-US" sz="2200" dirty="0" smtClean="0"/>
              <a:t>IBA Guidelines?</a:t>
            </a:r>
          </a:p>
          <a:p>
            <a:pPr lvl="1"/>
            <a:r>
              <a:rPr lang="en-US" sz="2200"/>
              <a:t>Professional/Ethical Rules</a:t>
            </a:r>
          </a:p>
          <a:p>
            <a:pPr lvl="1"/>
            <a:endParaRPr lang="en-US" sz="2200" dirty="0"/>
          </a:p>
          <a:p>
            <a:pPr lvl="1"/>
            <a:endParaRPr lang="en-AU" dirty="0" smtClean="0"/>
          </a:p>
          <a:p>
            <a:endParaRPr lang="en-AU" dirty="0"/>
          </a:p>
          <a:p>
            <a:endParaRPr lang="en-AU" dirty="0"/>
          </a:p>
          <a:p>
            <a:endParaRPr lang="en-US" dirty="0"/>
          </a:p>
        </p:txBody>
      </p:sp>
    </p:spTree>
    <p:extLst>
      <p:ext uri="{BB962C8B-B14F-4D97-AF65-F5344CB8AC3E}">
        <p14:creationId xmlns:p14="http://schemas.microsoft.com/office/powerpoint/2010/main" val="24944930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100965"/>
                </a:solidFill>
              </a:rPr>
              <a:t>Safeguards</a:t>
            </a:r>
            <a:r>
              <a:rPr lang="en-AU" dirty="0">
                <a:solidFill>
                  <a:srgbClr val="000000"/>
                </a:solidFill>
              </a:rPr>
              <a:t/>
            </a:r>
            <a:br>
              <a:rPr lang="en-AU" dirty="0">
                <a:solidFill>
                  <a:srgbClr val="000000"/>
                </a:solidFill>
              </a:rPr>
            </a:br>
            <a:endParaRPr lang="en-US" dirty="0"/>
          </a:p>
        </p:txBody>
      </p:sp>
      <p:sp>
        <p:nvSpPr>
          <p:cNvPr id="3" name="Content Placeholder 2"/>
          <p:cNvSpPr>
            <a:spLocks noGrp="1"/>
          </p:cNvSpPr>
          <p:nvPr>
            <p:ph idx="1"/>
          </p:nvPr>
        </p:nvSpPr>
        <p:spPr>
          <a:xfrm>
            <a:off x="457200" y="1038983"/>
            <a:ext cx="8229600" cy="5238252"/>
          </a:xfrm>
        </p:spPr>
        <p:txBody>
          <a:bodyPr>
            <a:normAutofit/>
          </a:bodyPr>
          <a:lstStyle/>
          <a:p>
            <a:r>
              <a:rPr lang="en-US" b="1" dirty="0" smtClean="0"/>
              <a:t>Process Design and Conduct</a:t>
            </a:r>
            <a:endParaRPr lang="en-AU" dirty="0" smtClean="0"/>
          </a:p>
          <a:p>
            <a:pPr marL="548594" lvl="2" indent="0">
              <a:buNone/>
            </a:pPr>
            <a:endParaRPr lang="en-US" sz="2000" dirty="0" smtClean="0"/>
          </a:p>
          <a:p>
            <a:pPr lvl="1"/>
            <a:r>
              <a:rPr lang="en-US" sz="2400" dirty="0" smtClean="0"/>
              <a:t>Pre-Mediation or Arbitration Conference </a:t>
            </a:r>
          </a:p>
          <a:p>
            <a:pPr lvl="3"/>
            <a:r>
              <a:rPr lang="en-US" sz="2000" dirty="0" smtClean="0"/>
              <a:t>Ensure Parties’ Understanding – not just Counsel</a:t>
            </a:r>
          </a:p>
          <a:p>
            <a:pPr lvl="3"/>
            <a:endParaRPr lang="en-US" dirty="0" smtClean="0"/>
          </a:p>
          <a:p>
            <a:pPr lvl="1"/>
            <a:r>
              <a:rPr lang="en-US" sz="2400" dirty="0"/>
              <a:t>Med/</a:t>
            </a:r>
            <a:r>
              <a:rPr lang="en-US" sz="2400" dirty="0" err="1"/>
              <a:t>Arb</a:t>
            </a:r>
            <a:r>
              <a:rPr lang="en-US" sz="2400" dirty="0"/>
              <a:t> agreement/Procedural Order/Terms of Reference</a:t>
            </a:r>
          </a:p>
          <a:p>
            <a:pPr lvl="3"/>
            <a:r>
              <a:rPr lang="en-US" sz="2000" dirty="0"/>
              <a:t>Set forth detailed process</a:t>
            </a:r>
          </a:p>
          <a:p>
            <a:pPr lvl="2"/>
            <a:endParaRPr lang="en-US" sz="1600" dirty="0" smtClean="0"/>
          </a:p>
          <a:p>
            <a:pPr lvl="1"/>
            <a:r>
              <a:rPr lang="en-US" sz="2400" dirty="0" smtClean="0"/>
              <a:t>Clear Delineation Between Mediation and Arbitration </a:t>
            </a:r>
            <a:endParaRPr lang="en-AU" sz="2400" dirty="0" smtClean="0"/>
          </a:p>
          <a:p>
            <a:pPr lvl="1"/>
            <a:endParaRPr lang="en-US" sz="1600" dirty="0"/>
          </a:p>
          <a:p>
            <a:pPr lvl="1"/>
            <a:r>
              <a:rPr lang="en-US" sz="2400" dirty="0" err="1" smtClean="0"/>
              <a:t>Caucussing</a:t>
            </a:r>
            <a:r>
              <a:rPr lang="en-US" sz="2400" dirty="0" smtClean="0"/>
              <a:t> </a:t>
            </a:r>
            <a:r>
              <a:rPr lang="en-US" sz="2400" dirty="0"/>
              <a:t>or Not?</a:t>
            </a:r>
          </a:p>
          <a:p>
            <a:pPr lvl="3"/>
            <a:r>
              <a:rPr lang="en-US" sz="2000" dirty="0" smtClean="0"/>
              <a:t>If so, disclose or  disregard information?</a:t>
            </a:r>
          </a:p>
          <a:p>
            <a:endParaRPr lang="en-US" dirty="0"/>
          </a:p>
        </p:txBody>
      </p:sp>
    </p:spTree>
    <p:extLst>
      <p:ext uri="{BB962C8B-B14F-4D97-AF65-F5344CB8AC3E}">
        <p14:creationId xmlns:p14="http://schemas.microsoft.com/office/powerpoint/2010/main" val="30026112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100965"/>
                </a:solidFill>
              </a:rPr>
              <a:t>Safeguards</a:t>
            </a:r>
            <a:r>
              <a:rPr lang="en-AU" dirty="0">
                <a:solidFill>
                  <a:srgbClr val="000000"/>
                </a:solidFill>
              </a:rPr>
              <a:t/>
            </a:r>
            <a:br>
              <a:rPr lang="en-AU" dirty="0">
                <a:solidFill>
                  <a:srgbClr val="000000"/>
                </a:solidFill>
              </a:rPr>
            </a:br>
            <a:endParaRPr lang="en-US" dirty="0"/>
          </a:p>
        </p:txBody>
      </p:sp>
      <p:sp>
        <p:nvSpPr>
          <p:cNvPr id="3" name="Content Placeholder 2"/>
          <p:cNvSpPr>
            <a:spLocks noGrp="1"/>
          </p:cNvSpPr>
          <p:nvPr>
            <p:ph idx="1"/>
          </p:nvPr>
        </p:nvSpPr>
        <p:spPr>
          <a:xfrm>
            <a:off x="457200" y="1202267"/>
            <a:ext cx="8229600" cy="5074968"/>
          </a:xfrm>
        </p:spPr>
        <p:txBody>
          <a:bodyPr/>
          <a:lstStyle/>
          <a:p>
            <a:r>
              <a:rPr lang="fr-FR" b="1" dirty="0" err="1" smtClean="0"/>
              <a:t>Process</a:t>
            </a:r>
            <a:r>
              <a:rPr lang="fr-FR" b="1" dirty="0" smtClean="0"/>
              <a:t> Design</a:t>
            </a:r>
            <a:r>
              <a:rPr lang="en-US" b="1" dirty="0"/>
              <a:t> </a:t>
            </a:r>
            <a:r>
              <a:rPr lang="en-US" b="1" dirty="0" smtClean="0"/>
              <a:t>and Conduct</a:t>
            </a:r>
            <a:endParaRPr lang="en-AU" dirty="0"/>
          </a:p>
          <a:p>
            <a:pPr lvl="1"/>
            <a:endParaRPr lang="en-US" dirty="0"/>
          </a:p>
          <a:p>
            <a:pPr lvl="1"/>
            <a:r>
              <a:rPr lang="en-US" sz="2400" dirty="0" smtClean="0"/>
              <a:t>Consent, Consent, Consent</a:t>
            </a:r>
            <a:endParaRPr lang="en-US" sz="2400" dirty="0"/>
          </a:p>
          <a:p>
            <a:pPr lvl="3"/>
            <a:r>
              <a:rPr lang="en-US" sz="2200" b="1" i="1" dirty="0" smtClean="0"/>
              <a:t>Clear, Informed and Written</a:t>
            </a:r>
          </a:p>
          <a:p>
            <a:pPr lvl="3"/>
            <a:endParaRPr lang="en-US" b="1" dirty="0" smtClean="0"/>
          </a:p>
          <a:p>
            <a:pPr lvl="1"/>
            <a:r>
              <a:rPr lang="en-US" sz="2400" dirty="0"/>
              <a:t>Waiver</a:t>
            </a:r>
          </a:p>
          <a:p>
            <a:pPr lvl="2"/>
            <a:r>
              <a:rPr lang="en-US" sz="2200" dirty="0" smtClean="0"/>
              <a:t>Waive right to challenge the award</a:t>
            </a:r>
          </a:p>
          <a:p>
            <a:pPr lvl="2"/>
            <a:endParaRPr lang="en-US" dirty="0" smtClean="0"/>
          </a:p>
          <a:p>
            <a:pPr lvl="1"/>
            <a:r>
              <a:rPr lang="fr-FR" sz="2400" dirty="0" err="1" smtClean="0"/>
              <a:t>Opt</a:t>
            </a:r>
            <a:r>
              <a:rPr lang="fr-FR" sz="2400" dirty="0" smtClean="0"/>
              <a:t>-out</a:t>
            </a:r>
          </a:p>
          <a:p>
            <a:pPr lvl="3"/>
            <a:r>
              <a:rPr lang="fr-FR" sz="2200" dirty="0" smtClean="0"/>
              <a:t>For Parties</a:t>
            </a:r>
          </a:p>
          <a:p>
            <a:pPr lvl="3"/>
            <a:r>
              <a:rPr lang="fr-FR" sz="2200" dirty="0" smtClean="0"/>
              <a:t>For </a:t>
            </a:r>
            <a:r>
              <a:rPr lang="fr-FR" sz="2200" dirty="0" err="1" smtClean="0"/>
              <a:t>Neutrals</a:t>
            </a:r>
            <a:endParaRPr lang="en-US" sz="2200" dirty="0"/>
          </a:p>
        </p:txBody>
      </p:sp>
    </p:spTree>
    <p:extLst>
      <p:ext uri="{BB962C8B-B14F-4D97-AF65-F5344CB8AC3E}">
        <p14:creationId xmlns:p14="http://schemas.microsoft.com/office/powerpoint/2010/main" val="26401926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100965"/>
                </a:solidFill>
              </a:rPr>
              <a:t>Safeguards</a:t>
            </a:r>
            <a:r>
              <a:rPr lang="en-AU" dirty="0">
                <a:solidFill>
                  <a:srgbClr val="000000"/>
                </a:solidFill>
              </a:rPr>
              <a:t/>
            </a:r>
            <a:br>
              <a:rPr lang="en-AU" dirty="0">
                <a:solidFill>
                  <a:srgbClr val="000000"/>
                </a:solidFill>
              </a:rPr>
            </a:br>
            <a:endParaRPr lang="en-US" dirty="0"/>
          </a:p>
        </p:txBody>
      </p:sp>
      <p:sp>
        <p:nvSpPr>
          <p:cNvPr id="3" name="Content Placeholder 2"/>
          <p:cNvSpPr>
            <a:spLocks noGrp="1"/>
          </p:cNvSpPr>
          <p:nvPr>
            <p:ph idx="1"/>
          </p:nvPr>
        </p:nvSpPr>
        <p:spPr>
          <a:xfrm>
            <a:off x="457200" y="1219200"/>
            <a:ext cx="8229600" cy="5058035"/>
          </a:xfrm>
        </p:spPr>
        <p:txBody>
          <a:bodyPr/>
          <a:lstStyle/>
          <a:p>
            <a:pPr marL="0" indent="0">
              <a:buNone/>
            </a:pPr>
            <a:r>
              <a:rPr lang="en-US" b="1" dirty="0" smtClean="0"/>
              <a:t>Reasoned Award</a:t>
            </a:r>
          </a:p>
          <a:p>
            <a:pPr lvl="1"/>
            <a:r>
              <a:rPr lang="en-US" dirty="0" smtClean="0"/>
              <a:t>Based only on facts and law submitted during the arbitration phase.</a:t>
            </a:r>
          </a:p>
          <a:p>
            <a:pPr lvl="1"/>
            <a:endParaRPr lang="en-US" sz="1400" dirty="0" smtClean="0"/>
          </a:p>
          <a:p>
            <a:pPr lvl="1"/>
            <a:r>
              <a:rPr lang="en-US" dirty="0" smtClean="0"/>
              <a:t>Use of information learned during mediation could expose the award to </a:t>
            </a:r>
            <a:r>
              <a:rPr lang="en-US" dirty="0" err="1" smtClean="0"/>
              <a:t>vacatur</a:t>
            </a:r>
            <a:r>
              <a:rPr lang="en-US" dirty="0" smtClean="0"/>
              <a:t>, even if the parties consent in some jurisdictions.</a:t>
            </a:r>
          </a:p>
          <a:p>
            <a:pPr lvl="1"/>
            <a:endParaRPr lang="en-US" sz="1400" dirty="0" smtClean="0"/>
          </a:p>
          <a:p>
            <a:pPr lvl="1"/>
            <a:r>
              <a:rPr lang="en-US" dirty="0" smtClean="0"/>
              <a:t>Include description of process, consent and waivers in the award.</a:t>
            </a:r>
          </a:p>
          <a:p>
            <a:pPr lvl="1"/>
            <a:endParaRPr lang="en-US" sz="1400" dirty="0" smtClean="0"/>
          </a:p>
          <a:p>
            <a:pPr lvl="1"/>
            <a:r>
              <a:rPr lang="en-US" dirty="0" smtClean="0"/>
              <a:t>Include issues agreed by the parties during the mediation phase (partial consent award).</a:t>
            </a:r>
          </a:p>
          <a:p>
            <a:pPr marL="0" lvl="1" indent="0">
              <a:buNone/>
            </a:pPr>
            <a:r>
              <a:rPr lang="en-US" sz="2400" b="1" dirty="0"/>
              <a:t>Consent </a:t>
            </a:r>
            <a:r>
              <a:rPr lang="en-US" sz="2400" b="1" dirty="0" smtClean="0"/>
              <a:t>Award</a:t>
            </a:r>
          </a:p>
          <a:p>
            <a:pPr lvl="1"/>
            <a:r>
              <a:rPr lang="en-US" sz="2400" b="1" dirty="0"/>
              <a:t>	</a:t>
            </a:r>
            <a:r>
              <a:rPr lang="en-US" dirty="0"/>
              <a:t>If mediation is successful memorialize the agreement in an award rather than an MSA.</a:t>
            </a:r>
          </a:p>
        </p:txBody>
      </p:sp>
    </p:spTree>
    <p:extLst>
      <p:ext uri="{BB962C8B-B14F-4D97-AF65-F5344CB8AC3E}">
        <p14:creationId xmlns:p14="http://schemas.microsoft.com/office/powerpoint/2010/main" val="113551885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4294967295"/>
          </p:nvPr>
        </p:nvSpPr>
        <p:spPr>
          <a:xfrm>
            <a:off x="0" y="1587500"/>
            <a:ext cx="8229600" cy="4689475"/>
          </a:xfrm>
        </p:spPr>
        <p:txBody>
          <a:bodyPr>
            <a:normAutofit/>
          </a:bodyPr>
          <a:lstStyle/>
          <a:p>
            <a:endParaRPr lang="en-US" dirty="0" smtClean="0">
              <a:solidFill>
                <a:srgbClr val="090537"/>
              </a:solidFill>
            </a:endParaRPr>
          </a:p>
          <a:p>
            <a:endParaRPr lang="en-US" dirty="0">
              <a:solidFill>
                <a:srgbClr val="090537"/>
              </a:solidFill>
            </a:endParaRPr>
          </a:p>
          <a:p>
            <a:endParaRPr lang="en-US" dirty="0" smtClean="0">
              <a:solidFill>
                <a:srgbClr val="090537"/>
              </a:solidFill>
            </a:endParaRPr>
          </a:p>
          <a:p>
            <a:endParaRPr lang="en-US" sz="2600" b="1" dirty="0" smtClean="0">
              <a:solidFill>
                <a:srgbClr val="030217"/>
              </a:solidFill>
              <a:latin typeface="TrajanPro-Regular"/>
              <a:cs typeface="TrajanPro-Regular"/>
            </a:endParaRPr>
          </a:p>
          <a:p>
            <a:endParaRPr lang="en-US" sz="2600" b="1" dirty="0">
              <a:solidFill>
                <a:srgbClr val="030217"/>
              </a:solidFill>
              <a:latin typeface="TrajanPro-Regular"/>
              <a:cs typeface="TrajanPro-Regular"/>
            </a:endParaRPr>
          </a:p>
          <a:p>
            <a:endParaRPr lang="en-US" sz="2600" b="1" dirty="0" smtClean="0">
              <a:solidFill>
                <a:srgbClr val="030217"/>
              </a:solidFill>
              <a:latin typeface="TrajanPro-Regular"/>
              <a:cs typeface="TrajanPro-Regular"/>
            </a:endParaRPr>
          </a:p>
          <a:p>
            <a:endParaRPr lang="en-US" sz="2600" b="1" dirty="0">
              <a:solidFill>
                <a:srgbClr val="030217"/>
              </a:solidFill>
              <a:latin typeface="TrajanPro-Regular"/>
              <a:cs typeface="TrajanPro-Regular"/>
            </a:endParaRPr>
          </a:p>
          <a:p>
            <a:endParaRPr lang="en-US" dirty="0"/>
          </a:p>
        </p:txBody>
      </p:sp>
      <p:sp>
        <p:nvSpPr>
          <p:cNvPr id="2" name="Title 1"/>
          <p:cNvSpPr>
            <a:spLocks noGrp="1"/>
          </p:cNvSpPr>
          <p:nvPr>
            <p:ph type="title" idx="4294967295"/>
          </p:nvPr>
        </p:nvSpPr>
        <p:spPr>
          <a:xfrm>
            <a:off x="22732" y="202910"/>
            <a:ext cx="9009222" cy="3556290"/>
          </a:xfrm>
        </p:spPr>
        <p:txBody>
          <a:bodyPr lIns="0" tIns="0" rIns="0" bIns="0">
            <a:normAutofit fontScale="90000"/>
          </a:bodyPr>
          <a:lstStyle/>
          <a:p>
            <a:pPr algn="ctr"/>
            <a:r>
              <a:rPr lang="en-US" dirty="0" smtClean="0">
                <a:solidFill>
                  <a:srgbClr val="100965"/>
                </a:solidFill>
              </a:rPr>
              <a:t/>
            </a:r>
            <a:br>
              <a:rPr lang="en-US" dirty="0" smtClean="0">
                <a:solidFill>
                  <a:srgbClr val="100965"/>
                </a:solidFill>
              </a:rPr>
            </a:br>
            <a:r>
              <a:rPr lang="en-US" dirty="0" smtClean="0">
                <a:solidFill>
                  <a:srgbClr val="100965"/>
                </a:solidFill>
              </a:rPr>
              <a:t/>
            </a:r>
            <a:br>
              <a:rPr lang="en-US" dirty="0" smtClean="0">
                <a:solidFill>
                  <a:srgbClr val="100965"/>
                </a:solidFill>
              </a:rPr>
            </a:br>
            <a:r>
              <a:rPr lang="en-US" dirty="0">
                <a:solidFill>
                  <a:srgbClr val="100965"/>
                </a:solidFill>
              </a:rPr>
              <a:t/>
            </a:r>
            <a:br>
              <a:rPr lang="en-US" dirty="0">
                <a:solidFill>
                  <a:srgbClr val="100965"/>
                </a:solidFill>
              </a:rPr>
            </a:br>
            <a:r>
              <a:rPr lang="en-US" dirty="0" smtClean="0">
                <a:solidFill>
                  <a:srgbClr val="100965"/>
                </a:solidFill>
              </a:rPr>
              <a:t/>
            </a:r>
            <a:br>
              <a:rPr lang="en-US" dirty="0" smtClean="0">
                <a:solidFill>
                  <a:srgbClr val="100965"/>
                </a:solidFill>
              </a:rPr>
            </a:br>
            <a:r>
              <a:rPr lang="en-US" dirty="0">
                <a:solidFill>
                  <a:srgbClr val="100965"/>
                </a:solidFill>
              </a:rPr>
              <a:t/>
            </a:r>
            <a:br>
              <a:rPr lang="en-US" dirty="0">
                <a:solidFill>
                  <a:srgbClr val="100965"/>
                </a:solidFill>
              </a:rPr>
            </a:br>
            <a:r>
              <a:rPr lang="en-US" sz="4900" dirty="0" smtClean="0">
                <a:solidFill>
                  <a:srgbClr val="100965"/>
                </a:solidFill>
              </a:rPr>
              <a:t>Med</a:t>
            </a:r>
            <a:r>
              <a:rPr lang="en-US" sz="4900" dirty="0">
                <a:solidFill>
                  <a:srgbClr val="100965"/>
                </a:solidFill>
              </a:rPr>
              <a:t>-</a:t>
            </a:r>
            <a:r>
              <a:rPr lang="en-US" sz="4900" dirty="0" err="1">
                <a:solidFill>
                  <a:srgbClr val="100965"/>
                </a:solidFill>
              </a:rPr>
              <a:t>Arb</a:t>
            </a:r>
            <a:r>
              <a:rPr lang="en-US" sz="4900" dirty="0">
                <a:solidFill>
                  <a:srgbClr val="100965"/>
                </a:solidFill>
              </a:rPr>
              <a:t> or </a:t>
            </a:r>
            <a:r>
              <a:rPr lang="en-US" sz="4900" dirty="0" err="1">
                <a:solidFill>
                  <a:srgbClr val="100965"/>
                </a:solidFill>
              </a:rPr>
              <a:t>Arb</a:t>
            </a:r>
            <a:r>
              <a:rPr lang="en-US" sz="4900" dirty="0">
                <a:solidFill>
                  <a:srgbClr val="100965"/>
                </a:solidFill>
              </a:rPr>
              <a:t>-Med: </a:t>
            </a:r>
            <a:br>
              <a:rPr lang="en-US" sz="4900" dirty="0">
                <a:solidFill>
                  <a:srgbClr val="100965"/>
                </a:solidFill>
              </a:rPr>
            </a:br>
            <a:r>
              <a:rPr lang="en-US" sz="4900" dirty="0">
                <a:solidFill>
                  <a:srgbClr val="100965"/>
                </a:solidFill>
              </a:rPr>
              <a:t>Ethical and Practical considerations </a:t>
            </a:r>
            <a:br>
              <a:rPr lang="en-US" sz="4900" dirty="0">
                <a:solidFill>
                  <a:srgbClr val="100965"/>
                </a:solidFill>
              </a:rPr>
            </a:br>
            <a:r>
              <a:rPr lang="en-US" sz="4900" dirty="0">
                <a:solidFill>
                  <a:srgbClr val="100965"/>
                </a:solidFill>
              </a:rPr>
              <a:t>for single neutrals</a:t>
            </a:r>
            <a:br>
              <a:rPr lang="en-US" sz="4900" dirty="0">
                <a:solidFill>
                  <a:srgbClr val="100965"/>
                </a:solidFill>
              </a:rPr>
            </a:br>
            <a:r>
              <a:rPr lang="en-US" sz="4900" b="1" dirty="0" smtClean="0">
                <a:solidFill>
                  <a:srgbClr val="100965"/>
                </a:solidFill>
              </a:rPr>
              <a:t/>
            </a:r>
            <a:br>
              <a:rPr lang="en-US" sz="4900" b="1" dirty="0" smtClean="0">
                <a:solidFill>
                  <a:srgbClr val="100965"/>
                </a:solidFill>
              </a:rPr>
            </a:br>
            <a:r>
              <a:rPr lang="en-US" sz="4900" b="1" dirty="0" smtClean="0">
                <a:solidFill>
                  <a:srgbClr val="100965"/>
                </a:solidFill>
              </a:rPr>
              <a:t/>
            </a:r>
            <a:br>
              <a:rPr lang="en-US" sz="4900" b="1" dirty="0" smtClean="0">
                <a:solidFill>
                  <a:srgbClr val="100965"/>
                </a:solidFill>
              </a:rPr>
            </a:br>
            <a:r>
              <a:rPr lang="en-US" sz="2700" b="0" dirty="0" smtClean="0">
                <a:solidFill>
                  <a:schemeClr val="tx1"/>
                </a:solidFill>
                <a:latin typeface="Arial"/>
                <a:cs typeface="Arial"/>
              </a:rPr>
              <a:t>Thank you for your attention</a:t>
            </a:r>
            <a:br>
              <a:rPr lang="en-US" sz="2700" b="0" dirty="0" smtClean="0">
                <a:solidFill>
                  <a:schemeClr val="tx1"/>
                </a:solidFill>
                <a:latin typeface="Arial"/>
                <a:cs typeface="Arial"/>
              </a:rPr>
            </a:br>
            <a:endParaRPr lang="en-AU" sz="2700" b="0" dirty="0">
              <a:solidFill>
                <a:schemeClr val="tx1"/>
              </a:solidFill>
              <a:latin typeface="Arial"/>
              <a:cs typeface="Arial"/>
            </a:endParaRPr>
          </a:p>
        </p:txBody>
      </p:sp>
    </p:spTree>
    <p:extLst>
      <p:ext uri="{BB962C8B-B14F-4D97-AF65-F5344CB8AC3E}">
        <p14:creationId xmlns:p14="http://schemas.microsoft.com/office/powerpoint/2010/main" val="36594179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100965"/>
                </a:solidFill>
              </a:rPr>
              <a:t> Terminology</a:t>
            </a:r>
            <a:r>
              <a:rPr lang="en-AU" dirty="0">
                <a:solidFill>
                  <a:srgbClr val="030217"/>
                </a:solidFill>
              </a:rPr>
              <a:t/>
            </a:r>
            <a:br>
              <a:rPr lang="en-AU" dirty="0">
                <a:solidFill>
                  <a:srgbClr val="030217"/>
                </a:solidFill>
              </a:rPr>
            </a:br>
            <a:endParaRPr lang="en-US" dirty="0">
              <a:solidFill>
                <a:srgbClr val="030217"/>
              </a:solidFill>
            </a:endParaRPr>
          </a:p>
        </p:txBody>
      </p:sp>
      <p:sp>
        <p:nvSpPr>
          <p:cNvPr id="3" name="Content Placeholder 2"/>
          <p:cNvSpPr>
            <a:spLocks noGrp="1"/>
          </p:cNvSpPr>
          <p:nvPr>
            <p:ph idx="1"/>
          </p:nvPr>
        </p:nvSpPr>
        <p:spPr>
          <a:xfrm>
            <a:off x="457200" y="1320800"/>
            <a:ext cx="8229600" cy="4956435"/>
          </a:xfrm>
        </p:spPr>
        <p:txBody>
          <a:bodyPr>
            <a:normAutofit/>
          </a:bodyPr>
          <a:lstStyle/>
          <a:p>
            <a:pPr lvl="0"/>
            <a:endParaRPr lang="en-US" dirty="0" smtClean="0"/>
          </a:p>
          <a:p>
            <a:pPr lvl="0"/>
            <a:r>
              <a:rPr lang="en-US" dirty="0" smtClean="0"/>
              <a:t>ADR</a:t>
            </a:r>
            <a:endParaRPr lang="en-US" dirty="0"/>
          </a:p>
          <a:p>
            <a:endParaRPr lang="en-AU" sz="1200" dirty="0">
              <a:solidFill>
                <a:srgbClr val="000000"/>
              </a:solidFill>
            </a:endParaRPr>
          </a:p>
          <a:p>
            <a:pPr lvl="2"/>
            <a:r>
              <a:rPr lang="en-US" dirty="0" smtClean="0">
                <a:solidFill>
                  <a:srgbClr val="000000"/>
                </a:solidFill>
              </a:rPr>
              <a:t>Alternative Dispute Resolution</a:t>
            </a:r>
          </a:p>
          <a:p>
            <a:pPr lvl="2"/>
            <a:r>
              <a:rPr lang="en-US" dirty="0" smtClean="0">
                <a:solidFill>
                  <a:srgbClr val="000000"/>
                </a:solidFill>
              </a:rPr>
              <a:t>Amicable Dispute Resolution. </a:t>
            </a:r>
          </a:p>
          <a:p>
            <a:pPr lvl="4"/>
            <a:r>
              <a:rPr lang="en-US" dirty="0" smtClean="0">
                <a:solidFill>
                  <a:srgbClr val="000000"/>
                </a:solidFill>
              </a:rPr>
              <a:t>More common to hear Arbitration and ADR.</a:t>
            </a:r>
            <a:endParaRPr lang="en-US" dirty="0">
              <a:solidFill>
                <a:srgbClr val="000000"/>
              </a:solidFill>
            </a:endParaRPr>
          </a:p>
          <a:p>
            <a:pPr lvl="0"/>
            <a:endParaRPr lang="en-US" dirty="0" smtClean="0"/>
          </a:p>
          <a:p>
            <a:pPr lvl="0"/>
            <a:endParaRPr lang="en-US" dirty="0" smtClean="0"/>
          </a:p>
          <a:p>
            <a:pPr lvl="0"/>
            <a:r>
              <a:rPr lang="en-US" dirty="0" smtClean="0"/>
              <a:t>Med-Arbiter or Med-Arbitrator or Mediator-Arbitrator</a:t>
            </a:r>
          </a:p>
          <a:p>
            <a:pPr lvl="0"/>
            <a:endParaRPr lang="en-US" dirty="0"/>
          </a:p>
          <a:p>
            <a:pPr lvl="0"/>
            <a:endParaRPr lang="en-AU" dirty="0">
              <a:solidFill>
                <a:srgbClr val="000000"/>
              </a:solidFill>
            </a:endParaRPr>
          </a:p>
          <a:p>
            <a:pPr marL="0" indent="0">
              <a:buNone/>
            </a:pPr>
            <a:endParaRPr lang="en-AU" dirty="0" smtClean="0"/>
          </a:p>
          <a:p>
            <a:pPr marL="0" indent="0">
              <a:buNone/>
            </a:pPr>
            <a:endParaRPr lang="en-US" dirty="0" smtClean="0"/>
          </a:p>
          <a:p>
            <a:pPr lvl="0"/>
            <a:endParaRPr lang="en-US" dirty="0" smtClean="0"/>
          </a:p>
          <a:p>
            <a:pPr lvl="0"/>
            <a:endParaRPr lang="en-AU" dirty="0"/>
          </a:p>
          <a:p>
            <a:pPr lvl="0"/>
            <a:endParaRPr lang="en-AU" dirty="0"/>
          </a:p>
          <a:p>
            <a:endParaRPr lang="en-US" dirty="0"/>
          </a:p>
        </p:txBody>
      </p:sp>
    </p:spTree>
    <p:extLst>
      <p:ext uri="{BB962C8B-B14F-4D97-AF65-F5344CB8AC3E}">
        <p14:creationId xmlns:p14="http://schemas.microsoft.com/office/powerpoint/2010/main" val="28298500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30217"/>
                </a:solidFill>
              </a:rPr>
              <a:t> </a:t>
            </a:r>
            <a:r>
              <a:rPr lang="en-US" b="1" dirty="0" smtClean="0">
                <a:solidFill>
                  <a:srgbClr val="100965"/>
                </a:solidFill>
              </a:rPr>
              <a:t>Definitions</a:t>
            </a:r>
            <a:r>
              <a:rPr lang="en-AU" dirty="0">
                <a:solidFill>
                  <a:srgbClr val="030217"/>
                </a:solidFill>
              </a:rPr>
              <a:t/>
            </a:r>
            <a:br>
              <a:rPr lang="en-AU" dirty="0">
                <a:solidFill>
                  <a:srgbClr val="030217"/>
                </a:solidFill>
              </a:rPr>
            </a:br>
            <a:endParaRPr lang="en-US" dirty="0">
              <a:solidFill>
                <a:srgbClr val="030217"/>
              </a:solidFill>
            </a:endParaRPr>
          </a:p>
        </p:txBody>
      </p:sp>
      <p:sp>
        <p:nvSpPr>
          <p:cNvPr id="3" name="Content Placeholder 2"/>
          <p:cNvSpPr>
            <a:spLocks noGrp="1"/>
          </p:cNvSpPr>
          <p:nvPr>
            <p:ph idx="1"/>
          </p:nvPr>
        </p:nvSpPr>
        <p:spPr/>
        <p:txBody>
          <a:bodyPr>
            <a:normAutofit/>
          </a:bodyPr>
          <a:lstStyle/>
          <a:p>
            <a:pPr lvl="0"/>
            <a:r>
              <a:rPr lang="en-US" dirty="0"/>
              <a:t>Mediation</a:t>
            </a:r>
          </a:p>
          <a:p>
            <a:pPr lvl="1"/>
            <a:r>
              <a:rPr lang="fr-FR" dirty="0" err="1"/>
              <a:t>Voluntary</a:t>
            </a:r>
            <a:endParaRPr lang="fr-FR" dirty="0"/>
          </a:p>
          <a:p>
            <a:pPr lvl="1"/>
            <a:r>
              <a:rPr lang="fr-FR" dirty="0" smtClean="0"/>
              <a:t>Parties Control the </a:t>
            </a:r>
            <a:r>
              <a:rPr lang="fr-FR" dirty="0" err="1" smtClean="0"/>
              <a:t>Process</a:t>
            </a:r>
            <a:endParaRPr lang="fr-FR" dirty="0" smtClean="0"/>
          </a:p>
          <a:p>
            <a:pPr lvl="1"/>
            <a:endParaRPr lang="fr-FR" dirty="0" smtClean="0"/>
          </a:p>
          <a:p>
            <a:pPr lvl="1"/>
            <a:endParaRPr lang="fr-FR" dirty="0"/>
          </a:p>
          <a:p>
            <a:pPr lvl="1"/>
            <a:endParaRPr lang="en-AU" dirty="0"/>
          </a:p>
          <a:p>
            <a:pPr lvl="0"/>
            <a:r>
              <a:rPr lang="en-US" dirty="0" smtClean="0"/>
              <a:t>Main Types of Mediation</a:t>
            </a:r>
          </a:p>
          <a:p>
            <a:pPr lvl="1"/>
            <a:r>
              <a:rPr lang="en-US" dirty="0" smtClean="0"/>
              <a:t>Facilitative</a:t>
            </a:r>
          </a:p>
          <a:p>
            <a:pPr lvl="1"/>
            <a:r>
              <a:rPr lang="en-US" dirty="0" smtClean="0"/>
              <a:t>Evaluative</a:t>
            </a:r>
          </a:p>
          <a:p>
            <a:pPr lvl="1"/>
            <a:r>
              <a:rPr lang="en-US" dirty="0" smtClean="0"/>
              <a:t>Transformative</a:t>
            </a:r>
          </a:p>
          <a:p>
            <a:pPr lvl="0"/>
            <a:endParaRPr lang="en-US" dirty="0"/>
          </a:p>
          <a:p>
            <a:pPr lvl="0"/>
            <a:endParaRPr lang="en-US" dirty="0" smtClean="0"/>
          </a:p>
          <a:p>
            <a:pPr marL="0" indent="0">
              <a:buNone/>
            </a:pPr>
            <a:endParaRPr lang="en-AU" dirty="0" smtClean="0"/>
          </a:p>
          <a:p>
            <a:pPr marL="0" indent="0">
              <a:buNone/>
            </a:pPr>
            <a:endParaRPr lang="en-US" dirty="0" smtClean="0"/>
          </a:p>
          <a:p>
            <a:pPr lvl="0"/>
            <a:endParaRPr lang="en-US" dirty="0" smtClean="0"/>
          </a:p>
          <a:p>
            <a:pPr lvl="0"/>
            <a:endParaRPr lang="en-AU" dirty="0"/>
          </a:p>
          <a:p>
            <a:pPr lvl="0"/>
            <a:endParaRPr lang="en-AU" dirty="0"/>
          </a:p>
          <a:p>
            <a:endParaRPr lang="en-US" dirty="0"/>
          </a:p>
        </p:txBody>
      </p:sp>
    </p:spTree>
    <p:extLst>
      <p:ext uri="{BB962C8B-B14F-4D97-AF65-F5344CB8AC3E}">
        <p14:creationId xmlns:p14="http://schemas.microsoft.com/office/powerpoint/2010/main" val="35008046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30217"/>
                </a:solidFill>
              </a:rPr>
              <a:t> </a:t>
            </a:r>
            <a:r>
              <a:rPr lang="en-US" b="1" dirty="0" smtClean="0">
                <a:solidFill>
                  <a:srgbClr val="100965"/>
                </a:solidFill>
              </a:rPr>
              <a:t>Definitions</a:t>
            </a:r>
            <a:r>
              <a:rPr lang="en-AU" dirty="0">
                <a:solidFill>
                  <a:srgbClr val="030217"/>
                </a:solidFill>
              </a:rPr>
              <a:t/>
            </a:r>
            <a:br>
              <a:rPr lang="en-AU" dirty="0">
                <a:solidFill>
                  <a:srgbClr val="030217"/>
                </a:solidFill>
              </a:rPr>
            </a:br>
            <a:endParaRPr lang="en-US" dirty="0">
              <a:solidFill>
                <a:srgbClr val="030217"/>
              </a:solidFill>
            </a:endParaRPr>
          </a:p>
        </p:txBody>
      </p:sp>
      <p:sp>
        <p:nvSpPr>
          <p:cNvPr id="3" name="Content Placeholder 2"/>
          <p:cNvSpPr>
            <a:spLocks noGrp="1"/>
          </p:cNvSpPr>
          <p:nvPr>
            <p:ph idx="1"/>
          </p:nvPr>
        </p:nvSpPr>
        <p:spPr/>
        <p:txBody>
          <a:bodyPr>
            <a:normAutofit/>
          </a:bodyPr>
          <a:lstStyle/>
          <a:p>
            <a:pPr lvl="0">
              <a:buFont typeface="Arial"/>
              <a:buChar char="•"/>
            </a:pPr>
            <a:r>
              <a:rPr lang="en-US" dirty="0" smtClean="0"/>
              <a:t>Conciliation</a:t>
            </a:r>
            <a:endParaRPr lang="en-AU" dirty="0">
              <a:solidFill>
                <a:srgbClr val="000000"/>
              </a:solidFill>
            </a:endParaRPr>
          </a:p>
          <a:p>
            <a:pPr lvl="1"/>
            <a:r>
              <a:rPr lang="en-US" sz="1800" dirty="0">
                <a:solidFill>
                  <a:srgbClr val="000000"/>
                </a:solidFill>
              </a:rPr>
              <a:t>Statutory</a:t>
            </a:r>
          </a:p>
          <a:p>
            <a:pPr lvl="1"/>
            <a:r>
              <a:rPr lang="en-US" sz="1800" dirty="0">
                <a:solidFill>
                  <a:srgbClr val="000000"/>
                </a:solidFill>
              </a:rPr>
              <a:t>Civil Law </a:t>
            </a:r>
            <a:r>
              <a:rPr lang="en-US" sz="1800" dirty="0" smtClean="0">
                <a:solidFill>
                  <a:srgbClr val="000000"/>
                </a:solidFill>
              </a:rPr>
              <a:t>Countries</a:t>
            </a:r>
            <a:endParaRPr lang="en-US" dirty="0" smtClean="0"/>
          </a:p>
          <a:p>
            <a:pPr marL="0" lvl="0" indent="0">
              <a:buNone/>
            </a:pPr>
            <a:endParaRPr lang="en-US" dirty="0"/>
          </a:p>
          <a:p>
            <a:pPr lvl="0"/>
            <a:r>
              <a:rPr lang="en-US" dirty="0" smtClean="0"/>
              <a:t>Arbitration</a:t>
            </a:r>
          </a:p>
          <a:p>
            <a:pPr lvl="1"/>
            <a:r>
              <a:rPr lang="en-US" dirty="0" smtClean="0"/>
              <a:t>Determinative</a:t>
            </a:r>
          </a:p>
          <a:p>
            <a:pPr lvl="1"/>
            <a:r>
              <a:rPr lang="en-US" dirty="0" smtClean="0"/>
              <a:t>Binding – Private judge</a:t>
            </a:r>
          </a:p>
          <a:p>
            <a:pPr lvl="1"/>
            <a:r>
              <a:rPr lang="en-US" dirty="0" smtClean="0"/>
              <a:t>Enforceable as judgment</a:t>
            </a:r>
          </a:p>
          <a:p>
            <a:pPr lvl="3"/>
            <a:r>
              <a:rPr lang="en-US" dirty="0" smtClean="0"/>
              <a:t> (Internationally under New York Convention)</a:t>
            </a:r>
            <a:endParaRPr lang="en-US" dirty="0"/>
          </a:p>
          <a:p>
            <a:pPr marL="0" indent="0">
              <a:buNone/>
            </a:pPr>
            <a:endParaRPr lang="en-AU" dirty="0" smtClean="0"/>
          </a:p>
          <a:p>
            <a:pPr marL="0" indent="0">
              <a:buNone/>
            </a:pPr>
            <a:endParaRPr lang="en-US" dirty="0" smtClean="0"/>
          </a:p>
          <a:p>
            <a:pPr lvl="0"/>
            <a:endParaRPr lang="en-US" dirty="0" smtClean="0"/>
          </a:p>
          <a:p>
            <a:pPr lvl="0"/>
            <a:endParaRPr lang="en-AU" dirty="0"/>
          </a:p>
          <a:p>
            <a:pPr lvl="0"/>
            <a:endParaRPr lang="en-AU" dirty="0"/>
          </a:p>
          <a:p>
            <a:endParaRPr lang="en-US" dirty="0"/>
          </a:p>
        </p:txBody>
      </p:sp>
    </p:spTree>
    <p:extLst>
      <p:ext uri="{BB962C8B-B14F-4D97-AF65-F5344CB8AC3E}">
        <p14:creationId xmlns:p14="http://schemas.microsoft.com/office/powerpoint/2010/main" val="1151958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ICC Step Clause</a:t>
            </a:r>
            <a:endParaRPr lang="en-US" dirty="0"/>
          </a:p>
        </p:txBody>
      </p:sp>
      <p:sp>
        <p:nvSpPr>
          <p:cNvPr id="3" name="Content Placeholder 2"/>
          <p:cNvSpPr>
            <a:spLocks noGrp="1"/>
          </p:cNvSpPr>
          <p:nvPr>
            <p:ph idx="1"/>
          </p:nvPr>
        </p:nvSpPr>
        <p:spPr>
          <a:xfrm>
            <a:off x="457200" y="1336924"/>
            <a:ext cx="8229600" cy="4940311"/>
          </a:xfrm>
        </p:spPr>
        <p:txBody>
          <a:bodyPr>
            <a:normAutofit fontScale="85000" lnSpcReduction="10000"/>
          </a:bodyPr>
          <a:lstStyle/>
          <a:p>
            <a:pPr lvl="0" algn="just"/>
            <a:r>
              <a:rPr lang="en-AU" dirty="0"/>
              <a:t>Any and all disputes arising out of or related to this </a:t>
            </a:r>
            <a:r>
              <a:rPr lang="en-AU" dirty="0" smtClean="0"/>
              <a:t>Agreement, </a:t>
            </a:r>
            <a:r>
              <a:rPr lang="en-AU" dirty="0"/>
              <a:t>the arbitrability thereof</a:t>
            </a:r>
            <a:r>
              <a:rPr lang="en-AU" dirty="0" smtClean="0"/>
              <a:t> </a:t>
            </a:r>
            <a:r>
              <a:rPr lang="en-AU" dirty="0"/>
              <a:t>and/or to the relationship between the </a:t>
            </a:r>
            <a:r>
              <a:rPr lang="en-AU" dirty="0" smtClean="0"/>
              <a:t>parties, </a:t>
            </a:r>
            <a:r>
              <a:rPr lang="en-AU" dirty="0"/>
              <a:t>shall be finally settled under the Rules of Arbitration of the International Chamber of Commerce by a sole arbitrator appointed in accordance with said Rules. The place of arbitration shall be Paris, France and the language of the arbitration French. </a:t>
            </a:r>
            <a:endParaRPr lang="en-AU" dirty="0" smtClean="0"/>
          </a:p>
          <a:p>
            <a:pPr lvl="0" algn="just"/>
            <a:r>
              <a:rPr lang="en-AU" dirty="0" smtClean="0"/>
              <a:t> </a:t>
            </a:r>
            <a:r>
              <a:rPr lang="en-AU" dirty="0"/>
              <a:t>In the event of any such dispute, the parties shall first submit the matter to settlement proceedings under the ICC ADR Rules. If the dispute has not been settled pursuant to the said Rules within forty-five (45) days following the filing of a Request for ADR or within such other period as the parties may agree in writing, such dispute shall be finally settled as set forth in this paragraph</a:t>
            </a:r>
            <a:r>
              <a:rPr lang="en-AU" dirty="0" smtClean="0"/>
              <a:t>.</a:t>
            </a:r>
          </a:p>
          <a:p>
            <a:pPr lvl="0" algn="just"/>
            <a:r>
              <a:rPr lang="en-AU" dirty="0" smtClean="0"/>
              <a:t> </a:t>
            </a:r>
            <a:r>
              <a:rPr lang="en-AU" dirty="0"/>
              <a:t>It is the intent of the Parties that, barring extraordinary circumstances, arbitration proceedings will be concluded within ninety (90) days from the date of the arbitrator's appointment. Each party shall pay its own attorney’s fees, expenses and costs.  </a:t>
            </a:r>
          </a:p>
          <a:p>
            <a:endParaRPr lang="en-US" dirty="0"/>
          </a:p>
        </p:txBody>
      </p:sp>
    </p:spTree>
    <p:extLst>
      <p:ext uri="{BB962C8B-B14F-4D97-AF65-F5344CB8AC3E}">
        <p14:creationId xmlns:p14="http://schemas.microsoft.com/office/powerpoint/2010/main" val="41768143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100965"/>
                </a:solidFill>
              </a:rPr>
              <a:t>The Main Hybrid </a:t>
            </a:r>
            <a:r>
              <a:rPr lang="en-US" dirty="0" smtClean="0">
                <a:solidFill>
                  <a:srgbClr val="100965"/>
                </a:solidFill>
              </a:rPr>
              <a:t>Processes</a:t>
            </a:r>
            <a:r>
              <a:rPr lang="en-AU" dirty="0">
                <a:solidFill>
                  <a:srgbClr val="080432"/>
                </a:solidFill>
              </a:rPr>
              <a:t/>
            </a:r>
            <a:br>
              <a:rPr lang="en-AU" dirty="0">
                <a:solidFill>
                  <a:srgbClr val="080432"/>
                </a:solidFill>
              </a:rPr>
            </a:br>
            <a:endParaRPr lang="en-US" dirty="0">
              <a:solidFill>
                <a:srgbClr val="080432"/>
              </a:solidFill>
            </a:endParaRPr>
          </a:p>
        </p:txBody>
      </p:sp>
      <p:sp>
        <p:nvSpPr>
          <p:cNvPr id="3" name="Content Placeholder 2"/>
          <p:cNvSpPr>
            <a:spLocks noGrp="1"/>
          </p:cNvSpPr>
          <p:nvPr>
            <p:ph idx="1"/>
          </p:nvPr>
        </p:nvSpPr>
        <p:spPr>
          <a:xfrm>
            <a:off x="457200" y="1219200"/>
            <a:ext cx="8229600" cy="5058035"/>
          </a:xfrm>
        </p:spPr>
        <p:txBody>
          <a:bodyPr>
            <a:normAutofit/>
          </a:bodyPr>
          <a:lstStyle/>
          <a:p>
            <a:r>
              <a:rPr lang="en-US" dirty="0" smtClean="0">
                <a:solidFill>
                  <a:srgbClr val="000000"/>
                </a:solidFill>
              </a:rPr>
              <a:t>Med-</a:t>
            </a:r>
            <a:r>
              <a:rPr lang="en-US" dirty="0" err="1" smtClean="0">
                <a:solidFill>
                  <a:srgbClr val="000000"/>
                </a:solidFill>
              </a:rPr>
              <a:t>Arb</a:t>
            </a:r>
            <a:endParaRPr lang="en-US" dirty="0" smtClean="0">
              <a:solidFill>
                <a:srgbClr val="000000"/>
              </a:solidFill>
            </a:endParaRPr>
          </a:p>
          <a:p>
            <a:pPr lvl="1"/>
            <a:r>
              <a:rPr lang="en-US" dirty="0" smtClean="0">
                <a:solidFill>
                  <a:srgbClr val="000000"/>
                </a:solidFill>
              </a:rPr>
              <a:t>First the parties mediate.</a:t>
            </a:r>
          </a:p>
          <a:p>
            <a:pPr lvl="1"/>
            <a:r>
              <a:rPr lang="en-US" dirty="0" smtClean="0">
                <a:solidFill>
                  <a:srgbClr val="000000"/>
                </a:solidFill>
              </a:rPr>
              <a:t>Whatever issues aren’t resolved will be determined by arbitration.</a:t>
            </a:r>
          </a:p>
          <a:p>
            <a:pPr lvl="0"/>
            <a:endParaRPr lang="en-US" dirty="0" smtClean="0">
              <a:solidFill>
                <a:srgbClr val="000000"/>
              </a:solidFill>
            </a:endParaRPr>
          </a:p>
          <a:p>
            <a:pPr lvl="0"/>
            <a:r>
              <a:rPr lang="en-US" dirty="0" err="1" smtClean="0">
                <a:solidFill>
                  <a:srgbClr val="000000"/>
                </a:solidFill>
              </a:rPr>
              <a:t>Arb</a:t>
            </a:r>
            <a:r>
              <a:rPr lang="en-US" dirty="0" smtClean="0">
                <a:solidFill>
                  <a:srgbClr val="000000"/>
                </a:solidFill>
              </a:rPr>
              <a:t>-Med</a:t>
            </a:r>
          </a:p>
          <a:p>
            <a:pPr lvl="1"/>
            <a:r>
              <a:rPr lang="en-AU" dirty="0" smtClean="0">
                <a:solidFill>
                  <a:srgbClr val="000000"/>
                </a:solidFill>
              </a:rPr>
              <a:t>An arbitration is conducted and the award drafted.</a:t>
            </a:r>
          </a:p>
          <a:p>
            <a:pPr lvl="1"/>
            <a:r>
              <a:rPr lang="en-AU" dirty="0" smtClean="0">
                <a:solidFill>
                  <a:srgbClr val="000000"/>
                </a:solidFill>
              </a:rPr>
              <a:t>Then the parties mediate, and either settle on their own or the award resolves their dispute.</a:t>
            </a:r>
            <a:endParaRPr lang="fr-FR" sz="1800" dirty="0" smtClean="0">
              <a:solidFill>
                <a:srgbClr val="000000"/>
              </a:solidFill>
            </a:endParaRPr>
          </a:p>
          <a:p>
            <a:endParaRPr lang="en-US" dirty="0" smtClean="0">
              <a:solidFill>
                <a:srgbClr val="000000"/>
              </a:solidFill>
            </a:endParaRPr>
          </a:p>
          <a:p>
            <a:r>
              <a:rPr lang="en-US" dirty="0" err="1" smtClean="0">
                <a:solidFill>
                  <a:srgbClr val="000000"/>
                </a:solidFill>
              </a:rPr>
              <a:t>Arb</a:t>
            </a:r>
            <a:r>
              <a:rPr lang="en-US" dirty="0">
                <a:solidFill>
                  <a:srgbClr val="000000"/>
                </a:solidFill>
              </a:rPr>
              <a:t>-</a:t>
            </a:r>
            <a:r>
              <a:rPr lang="en-US" dirty="0" smtClean="0">
                <a:solidFill>
                  <a:srgbClr val="000000"/>
                </a:solidFill>
              </a:rPr>
              <a:t>Med-</a:t>
            </a:r>
            <a:r>
              <a:rPr lang="en-US" dirty="0" err="1" smtClean="0">
                <a:solidFill>
                  <a:srgbClr val="000000"/>
                </a:solidFill>
              </a:rPr>
              <a:t>Arb</a:t>
            </a:r>
            <a:endParaRPr lang="en-US" dirty="0">
              <a:solidFill>
                <a:srgbClr val="000000"/>
              </a:solidFill>
            </a:endParaRPr>
          </a:p>
          <a:p>
            <a:pPr lvl="1"/>
            <a:r>
              <a:rPr lang="en-US" dirty="0" smtClean="0">
                <a:solidFill>
                  <a:srgbClr val="000000"/>
                </a:solidFill>
              </a:rPr>
              <a:t>Used primarily to enable a consent award in the Med-</a:t>
            </a:r>
            <a:r>
              <a:rPr lang="en-US" dirty="0" err="1" smtClean="0">
                <a:solidFill>
                  <a:srgbClr val="000000"/>
                </a:solidFill>
              </a:rPr>
              <a:t>Arb</a:t>
            </a:r>
            <a:r>
              <a:rPr lang="en-US" dirty="0" smtClean="0">
                <a:solidFill>
                  <a:srgbClr val="000000"/>
                </a:solidFill>
              </a:rPr>
              <a:t> scenario.</a:t>
            </a:r>
            <a:endParaRPr lang="en-US" dirty="0">
              <a:solidFill>
                <a:srgbClr val="000000"/>
              </a:solidFill>
            </a:endParaRPr>
          </a:p>
          <a:p>
            <a:pPr lvl="1"/>
            <a:endParaRPr lang="en-US" sz="1200" dirty="0">
              <a:solidFill>
                <a:srgbClr val="000000"/>
              </a:solidFill>
            </a:endParaRPr>
          </a:p>
          <a:p>
            <a:pPr lvl="0"/>
            <a:endParaRPr lang="en-AU" sz="1800" dirty="0">
              <a:solidFill>
                <a:srgbClr val="000000"/>
              </a:solidFill>
            </a:endParaRPr>
          </a:p>
          <a:p>
            <a:endParaRPr lang="en-AU" dirty="0"/>
          </a:p>
          <a:p>
            <a:endParaRPr lang="en-US" dirty="0"/>
          </a:p>
        </p:txBody>
      </p:sp>
    </p:spTree>
    <p:extLst>
      <p:ext uri="{BB962C8B-B14F-4D97-AF65-F5344CB8AC3E}">
        <p14:creationId xmlns:p14="http://schemas.microsoft.com/office/powerpoint/2010/main" val="8826571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100965"/>
                </a:solidFill>
              </a:rPr>
              <a:t>Variations on a Hybrid Theme</a:t>
            </a:r>
            <a:r>
              <a:rPr lang="en-AU" dirty="0">
                <a:solidFill>
                  <a:srgbClr val="080432"/>
                </a:solidFill>
              </a:rPr>
              <a:t/>
            </a:r>
            <a:br>
              <a:rPr lang="en-AU" dirty="0">
                <a:solidFill>
                  <a:srgbClr val="080432"/>
                </a:solidFill>
              </a:rPr>
            </a:br>
            <a:endParaRPr lang="en-US" dirty="0">
              <a:solidFill>
                <a:srgbClr val="080432"/>
              </a:solidFill>
            </a:endParaRPr>
          </a:p>
        </p:txBody>
      </p:sp>
      <p:sp>
        <p:nvSpPr>
          <p:cNvPr id="3" name="Content Placeholder 2"/>
          <p:cNvSpPr>
            <a:spLocks noGrp="1"/>
          </p:cNvSpPr>
          <p:nvPr>
            <p:ph idx="1"/>
          </p:nvPr>
        </p:nvSpPr>
        <p:spPr>
          <a:xfrm>
            <a:off x="457200" y="1380435"/>
            <a:ext cx="8229600" cy="4896800"/>
          </a:xfrm>
        </p:spPr>
        <p:txBody>
          <a:bodyPr>
            <a:normAutofit/>
          </a:bodyPr>
          <a:lstStyle/>
          <a:p>
            <a:pPr lvl="1"/>
            <a:endParaRPr lang="en-US" sz="1200" dirty="0">
              <a:solidFill>
                <a:srgbClr val="000000"/>
              </a:solidFill>
            </a:endParaRPr>
          </a:p>
          <a:p>
            <a:pPr lvl="0"/>
            <a:endParaRPr lang="en-AU" sz="1800" dirty="0">
              <a:solidFill>
                <a:srgbClr val="000000"/>
              </a:solidFill>
            </a:endParaRPr>
          </a:p>
          <a:p>
            <a:endParaRPr lang="en-AU" dirty="0"/>
          </a:p>
          <a:p>
            <a:endParaRPr lang="en-US" dirty="0"/>
          </a:p>
        </p:txBody>
      </p:sp>
      <p:sp>
        <p:nvSpPr>
          <p:cNvPr id="4" name="Rectangle 3"/>
          <p:cNvSpPr/>
          <p:nvPr/>
        </p:nvSpPr>
        <p:spPr>
          <a:xfrm>
            <a:off x="220133" y="1859340"/>
            <a:ext cx="8923868" cy="4893647"/>
          </a:xfrm>
          <a:prstGeom prst="rect">
            <a:avLst/>
          </a:prstGeom>
        </p:spPr>
        <p:txBody>
          <a:bodyPr wrap="square" numCol="2">
            <a:spAutoFit/>
          </a:bodyPr>
          <a:lstStyle/>
          <a:p>
            <a:r>
              <a:rPr lang="en-US" sz="2400" dirty="0" smtClean="0"/>
              <a:t>Early Neutral Evaluation</a:t>
            </a:r>
          </a:p>
          <a:p>
            <a:r>
              <a:rPr lang="en-US" sz="2400" dirty="0" smtClean="0"/>
              <a:t>Mini-trials</a:t>
            </a:r>
          </a:p>
          <a:p>
            <a:r>
              <a:rPr lang="en-US" sz="2400" dirty="0" smtClean="0"/>
              <a:t>Summary Trials</a:t>
            </a:r>
          </a:p>
          <a:p>
            <a:r>
              <a:rPr lang="en-US" sz="2400" dirty="0" smtClean="0"/>
              <a:t>Expert Determination</a:t>
            </a:r>
          </a:p>
          <a:p>
            <a:r>
              <a:rPr lang="en-US" sz="2400" dirty="0" smtClean="0"/>
              <a:t>Executive Appraisal</a:t>
            </a:r>
          </a:p>
          <a:p>
            <a:r>
              <a:rPr lang="en-US" sz="2400" dirty="0" smtClean="0"/>
              <a:t>Private Judging</a:t>
            </a:r>
          </a:p>
          <a:p>
            <a:r>
              <a:rPr lang="en-US" sz="2400" dirty="0" smtClean="0"/>
              <a:t>Adjudication</a:t>
            </a:r>
          </a:p>
          <a:p>
            <a:r>
              <a:rPr lang="en-US" sz="2400" dirty="0" smtClean="0"/>
              <a:t>Dispute Review Boards</a:t>
            </a:r>
          </a:p>
          <a:p>
            <a:r>
              <a:rPr lang="en-US" sz="2400" dirty="0" smtClean="0"/>
              <a:t>Early Case Evaluation</a:t>
            </a:r>
          </a:p>
          <a:p>
            <a:r>
              <a:rPr lang="en-US" sz="2400" dirty="0" smtClean="0"/>
              <a:t>Case Management</a:t>
            </a:r>
          </a:p>
          <a:p>
            <a:r>
              <a:rPr lang="en-US" sz="2400" dirty="0" smtClean="0"/>
              <a:t>Pendulum Arbitration</a:t>
            </a:r>
          </a:p>
          <a:p>
            <a:endParaRPr lang="en-US" sz="2400" dirty="0" smtClean="0"/>
          </a:p>
          <a:p>
            <a:endParaRPr lang="en-US" sz="2400" dirty="0" smtClean="0"/>
          </a:p>
          <a:p>
            <a:r>
              <a:rPr lang="en-US" sz="2400" dirty="0" smtClean="0"/>
              <a:t>Arbitration (Bracketed, Last Offer, Final Offer, Bifurcated FOA, Baseball, Night Baseball, Non-binding)</a:t>
            </a:r>
          </a:p>
          <a:p>
            <a:r>
              <a:rPr lang="en-US" sz="2400" dirty="0" err="1" smtClean="0"/>
              <a:t>Eval</a:t>
            </a:r>
            <a:r>
              <a:rPr lang="en-US" sz="2400" dirty="0" smtClean="0"/>
              <a:t>-</a:t>
            </a:r>
            <a:r>
              <a:rPr lang="en-US" sz="2400" dirty="0"/>
              <a:t>Med-</a:t>
            </a:r>
            <a:r>
              <a:rPr lang="en-US" sz="2400" dirty="0" err="1"/>
              <a:t>arb</a:t>
            </a:r>
            <a:endParaRPr lang="en-US" sz="2400" dirty="0"/>
          </a:p>
          <a:p>
            <a:r>
              <a:rPr lang="en-US" sz="2400" dirty="0" smtClean="0"/>
              <a:t>Co-</a:t>
            </a:r>
            <a:r>
              <a:rPr lang="en-US" sz="2400" dirty="0"/>
              <a:t>Med-</a:t>
            </a:r>
            <a:r>
              <a:rPr lang="en-US" sz="2400" dirty="0" err="1"/>
              <a:t>arb</a:t>
            </a:r>
            <a:endParaRPr lang="en-US" sz="2400" dirty="0"/>
          </a:p>
          <a:p>
            <a:r>
              <a:rPr lang="en-US" sz="2400" dirty="0" smtClean="0"/>
              <a:t>Braided Med-</a:t>
            </a:r>
            <a:r>
              <a:rPr lang="en-US" sz="2400" dirty="0" err="1" smtClean="0"/>
              <a:t>arb</a:t>
            </a:r>
            <a:endParaRPr lang="en-US" sz="2400" dirty="0" smtClean="0"/>
          </a:p>
          <a:p>
            <a:r>
              <a:rPr lang="en-US" sz="2400" dirty="0" smtClean="0"/>
              <a:t>MEDALOA</a:t>
            </a:r>
          </a:p>
          <a:p>
            <a:r>
              <a:rPr lang="en-US" sz="2400" dirty="0" smtClean="0"/>
              <a:t>Shadow Mediation</a:t>
            </a:r>
          </a:p>
          <a:p>
            <a:r>
              <a:rPr lang="en-US" sz="2400" dirty="0" smtClean="0"/>
              <a:t>Mediation Assisted Settlement</a:t>
            </a:r>
          </a:p>
          <a:p>
            <a:r>
              <a:rPr lang="en-US" sz="2400" dirty="0" smtClean="0"/>
              <a:t>Mediator’s Proposal</a:t>
            </a:r>
            <a:endParaRPr lang="en-AU" sz="2400" dirty="0" smtClean="0"/>
          </a:p>
          <a:p>
            <a:endParaRPr lang="en-AU" sz="2400" dirty="0"/>
          </a:p>
        </p:txBody>
      </p:sp>
    </p:spTree>
    <p:extLst>
      <p:ext uri="{BB962C8B-B14F-4D97-AF65-F5344CB8AC3E}">
        <p14:creationId xmlns:p14="http://schemas.microsoft.com/office/powerpoint/2010/main" val="121641499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International and Domestic Use</a:t>
            </a:r>
            <a:endParaRPr lang="en-US" dirty="0"/>
          </a:p>
        </p:txBody>
      </p:sp>
      <p:sp>
        <p:nvSpPr>
          <p:cNvPr id="3" name="Content Placeholder 2"/>
          <p:cNvSpPr>
            <a:spLocks noGrp="1"/>
          </p:cNvSpPr>
          <p:nvPr>
            <p:ph idx="1"/>
          </p:nvPr>
        </p:nvSpPr>
        <p:spPr/>
        <p:txBody>
          <a:bodyPr/>
          <a:lstStyle/>
          <a:p>
            <a:pPr marL="274297" lvl="1" indent="0">
              <a:buNone/>
            </a:pPr>
            <a:r>
              <a:rPr lang="en-AU" sz="2400" b="1" dirty="0" smtClean="0">
                <a:solidFill>
                  <a:srgbClr val="080432"/>
                </a:solidFill>
              </a:rPr>
              <a:t>Institutions</a:t>
            </a:r>
          </a:p>
          <a:p>
            <a:pPr lvl="1"/>
            <a:endParaRPr lang="en-AU" dirty="0">
              <a:solidFill>
                <a:srgbClr val="080432"/>
              </a:solidFill>
            </a:endParaRPr>
          </a:p>
          <a:p>
            <a:r>
              <a:rPr lang="en-US" dirty="0"/>
              <a:t>ICC ICDR </a:t>
            </a:r>
            <a:r>
              <a:rPr lang="en-US" dirty="0" smtClean="0"/>
              <a:t>CEDR SIAC </a:t>
            </a:r>
            <a:r>
              <a:rPr lang="en-US" dirty="0"/>
              <a:t>HKIAC </a:t>
            </a:r>
            <a:r>
              <a:rPr lang="en-US" dirty="0" smtClean="0"/>
              <a:t>WIPO CPR JAMS CIArb</a:t>
            </a:r>
          </a:p>
          <a:p>
            <a:endParaRPr lang="en-AU" sz="2000" dirty="0"/>
          </a:p>
          <a:p>
            <a:pPr lvl="2"/>
            <a:r>
              <a:rPr lang="en-US" sz="2000" dirty="0"/>
              <a:t>“</a:t>
            </a:r>
            <a:r>
              <a:rPr lang="en-US" sz="2000" i="1" dirty="0"/>
              <a:t>unless otherwise agreed by the parties</a:t>
            </a:r>
            <a:r>
              <a:rPr lang="en-US" sz="2000" dirty="0"/>
              <a:t>”. </a:t>
            </a:r>
            <a:endParaRPr lang="en-AU" sz="2000" dirty="0"/>
          </a:p>
          <a:p>
            <a:pPr lvl="1"/>
            <a:endParaRPr lang="en-AU" dirty="0">
              <a:solidFill>
                <a:srgbClr val="080432"/>
              </a:solidFill>
            </a:endParaRPr>
          </a:p>
          <a:p>
            <a:r>
              <a:rPr lang="en-US" dirty="0" smtClean="0"/>
              <a:t>More frequently, an “Opt-In” process.</a:t>
            </a:r>
            <a:endParaRPr lang="en-US" dirty="0"/>
          </a:p>
        </p:txBody>
      </p:sp>
      <p:sp>
        <p:nvSpPr>
          <p:cNvPr id="4" name="TextBox 3"/>
          <p:cNvSpPr txBox="1"/>
          <p:nvPr/>
        </p:nvSpPr>
        <p:spPr>
          <a:xfrm>
            <a:off x="965200" y="276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06406832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International and Domestic Use</a:t>
            </a:r>
            <a:endParaRPr lang="en-US" dirty="0"/>
          </a:p>
        </p:txBody>
      </p:sp>
      <p:sp>
        <p:nvSpPr>
          <p:cNvPr id="3" name="Content Placeholder 2"/>
          <p:cNvSpPr>
            <a:spLocks noGrp="1"/>
          </p:cNvSpPr>
          <p:nvPr>
            <p:ph idx="1"/>
          </p:nvPr>
        </p:nvSpPr>
        <p:spPr>
          <a:xfrm>
            <a:off x="457200" y="1202267"/>
            <a:ext cx="8229600" cy="5074968"/>
          </a:xfrm>
        </p:spPr>
        <p:txBody>
          <a:bodyPr/>
          <a:lstStyle/>
          <a:p>
            <a:pPr marL="0" indent="0">
              <a:buNone/>
            </a:pPr>
            <a:r>
              <a:rPr lang="en-US" b="1" dirty="0" smtClean="0"/>
              <a:t>Countries</a:t>
            </a:r>
          </a:p>
          <a:p>
            <a:pPr marL="0" indent="0">
              <a:buNone/>
            </a:pPr>
            <a:endParaRPr lang="en-US" b="1" dirty="0" smtClean="0"/>
          </a:p>
          <a:p>
            <a:pPr marL="0" indent="0">
              <a:buNone/>
            </a:pPr>
            <a:r>
              <a:rPr lang="en-US" dirty="0" smtClean="0"/>
              <a:t>Asia</a:t>
            </a:r>
          </a:p>
          <a:p>
            <a:pPr lvl="1"/>
            <a:r>
              <a:rPr lang="en-US" sz="2200" dirty="0" smtClean="0"/>
              <a:t>China Japan India Bangladesh Hong Kong Singapore</a:t>
            </a:r>
          </a:p>
          <a:p>
            <a:pPr lvl="1"/>
            <a:endParaRPr lang="en-US" sz="1400" dirty="0" smtClean="0"/>
          </a:p>
          <a:p>
            <a:pPr marL="0" lvl="1" indent="0">
              <a:buNone/>
            </a:pPr>
            <a:r>
              <a:rPr lang="en-US" sz="2400" dirty="0" smtClean="0"/>
              <a:t>Other </a:t>
            </a:r>
            <a:r>
              <a:rPr lang="en-US" sz="2400" dirty="0"/>
              <a:t>civil law countries</a:t>
            </a:r>
          </a:p>
          <a:p>
            <a:pPr lvl="1"/>
            <a:r>
              <a:rPr lang="en-US" sz="2200" dirty="0"/>
              <a:t>Germany Switzerland Austria Sweden Italy Brazil Chile</a:t>
            </a:r>
            <a:r>
              <a:rPr lang="en-AU" sz="2200" dirty="0"/>
              <a:t> </a:t>
            </a:r>
          </a:p>
          <a:p>
            <a:pPr marL="274297" lvl="1" indent="0">
              <a:buNone/>
            </a:pPr>
            <a:endParaRPr lang="en-AU" sz="1400" dirty="0">
              <a:solidFill>
                <a:srgbClr val="080432"/>
              </a:solidFill>
            </a:endParaRPr>
          </a:p>
          <a:p>
            <a:r>
              <a:rPr lang="en-US" dirty="0" smtClean="0"/>
              <a:t>Common law countries</a:t>
            </a:r>
          </a:p>
          <a:p>
            <a:pPr lvl="1"/>
            <a:r>
              <a:rPr lang="en-US" sz="2200" dirty="0" smtClean="0"/>
              <a:t>US</a:t>
            </a:r>
            <a:r>
              <a:rPr lang="en-US" sz="2200" dirty="0"/>
              <a:t> </a:t>
            </a:r>
            <a:r>
              <a:rPr lang="en-US" sz="2200" dirty="0" smtClean="0"/>
              <a:t>Canada UK  </a:t>
            </a:r>
            <a:r>
              <a:rPr lang="en-US" sz="2200" dirty="0"/>
              <a:t>South </a:t>
            </a:r>
            <a:r>
              <a:rPr lang="en-US" sz="2200" dirty="0" smtClean="0"/>
              <a:t>Africa </a:t>
            </a:r>
            <a:r>
              <a:rPr lang="en-US" sz="2200" dirty="0"/>
              <a:t>Australia</a:t>
            </a:r>
            <a:r>
              <a:rPr lang="en-AU" sz="2200" dirty="0"/>
              <a:t> </a:t>
            </a:r>
            <a:endParaRPr lang="en-AU" sz="2200" dirty="0" smtClean="0"/>
          </a:p>
          <a:p>
            <a:pPr lvl="1"/>
            <a:endParaRPr lang="en-AU" sz="1400" dirty="0" smtClean="0"/>
          </a:p>
          <a:p>
            <a:r>
              <a:rPr lang="en-AU" dirty="0" smtClean="0"/>
              <a:t>Domestically</a:t>
            </a:r>
            <a:endParaRPr lang="en-AU" dirty="0"/>
          </a:p>
          <a:p>
            <a:pPr lvl="1"/>
            <a:r>
              <a:rPr lang="en-US" sz="2200" dirty="0" smtClean="0"/>
              <a:t>Labor/Employment Family Will </a:t>
            </a:r>
            <a:r>
              <a:rPr lang="en-US" sz="2200" dirty="0"/>
              <a:t>C</a:t>
            </a:r>
            <a:r>
              <a:rPr lang="en-US" sz="2200" dirty="0" smtClean="0"/>
              <a:t>ontests </a:t>
            </a:r>
            <a:endParaRPr lang="en-US" sz="2200" dirty="0"/>
          </a:p>
        </p:txBody>
      </p:sp>
      <p:sp>
        <p:nvSpPr>
          <p:cNvPr id="4" name="TextBox 3"/>
          <p:cNvSpPr txBox="1"/>
          <p:nvPr/>
        </p:nvSpPr>
        <p:spPr>
          <a:xfrm>
            <a:off x="965200" y="2760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8316532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2396</TotalTime>
  <Words>729</Words>
  <Application>Microsoft Macintosh PowerPoint</Application>
  <PresentationFormat>On-screen Show (4:3)</PresentationFormat>
  <Paragraphs>238</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Clarity</vt:lpstr>
      <vt:lpstr>  Med-Arb or Arb-Med:  Ethical and Practical considerations  for single neutrals </vt:lpstr>
      <vt:lpstr> Terminology </vt:lpstr>
      <vt:lpstr> Definitions </vt:lpstr>
      <vt:lpstr> Definitions </vt:lpstr>
      <vt:lpstr>ICC Step Clause</vt:lpstr>
      <vt:lpstr>The Main Hybrid Processes </vt:lpstr>
      <vt:lpstr>Variations on a Hybrid Theme </vt:lpstr>
      <vt:lpstr>International and Domestic Use</vt:lpstr>
      <vt:lpstr>International and Domestic Use</vt:lpstr>
      <vt:lpstr>International and Domestic Use</vt:lpstr>
      <vt:lpstr>Advantages</vt:lpstr>
      <vt:lpstr>Advantages</vt:lpstr>
      <vt:lpstr>Risks</vt:lpstr>
      <vt:lpstr>Safeguards </vt:lpstr>
      <vt:lpstr>Safeguards </vt:lpstr>
      <vt:lpstr>Safeguards </vt:lpstr>
      <vt:lpstr>Safeguards </vt:lpstr>
      <vt:lpstr>     Med-Arb or Arb-Med:  Ethical and Practical considerations  for single neutrals   Thank you for your attention </vt:lpstr>
    </vt:vector>
  </TitlesOfParts>
  <Company>Donna Ross  Dispute Resolution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title</dc:title>
  <dc:creator>Donna Ross</dc:creator>
  <cp:lastModifiedBy>Donna Ross</cp:lastModifiedBy>
  <cp:revision>81</cp:revision>
  <cp:lastPrinted>2015-09-07T04:46:53Z</cp:lastPrinted>
  <dcterms:created xsi:type="dcterms:W3CDTF">2015-08-17T10:39:41Z</dcterms:created>
  <dcterms:modified xsi:type="dcterms:W3CDTF">2015-09-08T01:03:39Z</dcterms:modified>
</cp:coreProperties>
</file>